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7"/>
  </p:notesMasterIdLst>
  <p:sldIdLst>
    <p:sldId id="329" r:id="rId2"/>
    <p:sldId id="356" r:id="rId3"/>
    <p:sldId id="367" r:id="rId4"/>
    <p:sldId id="366" r:id="rId5"/>
    <p:sldId id="365" r:id="rId6"/>
    <p:sldId id="364" r:id="rId7"/>
    <p:sldId id="369" r:id="rId8"/>
    <p:sldId id="370" r:id="rId9"/>
    <p:sldId id="371" r:id="rId10"/>
    <p:sldId id="362" r:id="rId11"/>
    <p:sldId id="377" r:id="rId12"/>
    <p:sldId id="372" r:id="rId13"/>
    <p:sldId id="376" r:id="rId14"/>
    <p:sldId id="375" r:id="rId15"/>
    <p:sldId id="330" r:id="rId1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é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06" autoAdjust="0"/>
    <p:restoredTop sz="85996" autoAdjust="0"/>
  </p:normalViewPr>
  <p:slideViewPr>
    <p:cSldViewPr snapToGrid="0">
      <p:cViewPr varScale="1">
        <p:scale>
          <a:sx n="64" d="100"/>
          <a:sy n="64" d="100"/>
        </p:scale>
        <p:origin x="366" y="6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9E818F-FE5C-4CE3-8985-79FE79EE4296}" type="datetimeFigureOut">
              <a:rPr lang="pt-BR" smtClean="0"/>
              <a:t>29/09/2021</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7F375C4-8260-4818-8761-A67E12DC9F2D}" type="slidenum">
              <a:rPr lang="pt-BR" smtClean="0"/>
              <a:t>‹nº›</a:t>
            </a:fld>
            <a:endParaRPr lang="pt-BR"/>
          </a:p>
        </p:txBody>
      </p:sp>
    </p:spTree>
    <p:extLst>
      <p:ext uri="{BB962C8B-B14F-4D97-AF65-F5344CB8AC3E}">
        <p14:creationId xmlns:p14="http://schemas.microsoft.com/office/powerpoint/2010/main" val="150402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64028b7c6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g64028b7c6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44766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smtClean="0"/>
              <a:t>Sistema ótico: captura e reconstrução</a:t>
            </a:r>
            <a:r>
              <a:rPr lang="pt-BR" baseline="0" dirty="0" smtClean="0"/>
              <a:t> tridimensional do movimento</a:t>
            </a:r>
          </a:p>
          <a:p>
            <a:r>
              <a:rPr lang="pt-BR" baseline="0" dirty="0" smtClean="0"/>
              <a:t>Limitações: ambiente controlado e custo</a:t>
            </a:r>
            <a:endParaRPr lang="pt-BR" dirty="0"/>
          </a:p>
        </p:txBody>
      </p:sp>
      <p:sp>
        <p:nvSpPr>
          <p:cNvPr id="4" name="Espaço Reservado para Número de Slide 3"/>
          <p:cNvSpPr>
            <a:spLocks noGrp="1"/>
          </p:cNvSpPr>
          <p:nvPr>
            <p:ph type="sldNum" sz="quarter" idx="10"/>
          </p:nvPr>
        </p:nvSpPr>
        <p:spPr/>
        <p:txBody>
          <a:bodyPr/>
          <a:lstStyle/>
          <a:p>
            <a:fld id="{C7F375C4-8260-4818-8761-A67E12DC9F2D}" type="slidenum">
              <a:rPr lang="pt-BR" smtClean="0"/>
              <a:t>3</a:t>
            </a:fld>
            <a:endParaRPr lang="pt-BR"/>
          </a:p>
        </p:txBody>
      </p:sp>
    </p:spTree>
    <p:extLst>
      <p:ext uri="{BB962C8B-B14F-4D97-AF65-F5344CB8AC3E}">
        <p14:creationId xmlns:p14="http://schemas.microsoft.com/office/powerpoint/2010/main" val="34461978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C7F375C4-8260-4818-8761-A67E12DC9F2D}" type="slidenum">
              <a:rPr lang="pt-BR" smtClean="0"/>
              <a:t>5</a:t>
            </a:fld>
            <a:endParaRPr lang="pt-BR"/>
          </a:p>
        </p:txBody>
      </p:sp>
    </p:spTree>
    <p:extLst>
      <p:ext uri="{BB962C8B-B14F-4D97-AF65-F5344CB8AC3E}">
        <p14:creationId xmlns:p14="http://schemas.microsoft.com/office/powerpoint/2010/main" val="1939729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Existem diferentes formas para realizar a fusão de dados de sensores inerciais e a maioria ocorre por algoritmos de filtros. Além de fundir os dados dos sensores, os filtros tem como objetivo remover dinâmicas indesejadas causadas por interferências externas (ruídos), por erros no tempo de aquisição da informação e em sua precisão.</a:t>
            </a:r>
            <a:r>
              <a:rPr lang="pt-BR" dirty="0" smtClean="0"/>
              <a:t/>
            </a:r>
            <a:br>
              <a:rPr lang="pt-BR" dirty="0" smtClean="0"/>
            </a:br>
            <a:endParaRPr lang="pt-BR" dirty="0"/>
          </a:p>
        </p:txBody>
      </p:sp>
      <p:sp>
        <p:nvSpPr>
          <p:cNvPr id="4" name="Espaço Reservado para Número de Slide 3"/>
          <p:cNvSpPr>
            <a:spLocks noGrp="1"/>
          </p:cNvSpPr>
          <p:nvPr>
            <p:ph type="sldNum" sz="quarter" idx="10"/>
          </p:nvPr>
        </p:nvSpPr>
        <p:spPr/>
        <p:txBody>
          <a:bodyPr/>
          <a:lstStyle/>
          <a:p>
            <a:fld id="{C7F375C4-8260-4818-8761-A67E12DC9F2D}" type="slidenum">
              <a:rPr lang="pt-BR" smtClean="0"/>
              <a:t>9</a:t>
            </a:fld>
            <a:endParaRPr lang="pt-BR"/>
          </a:p>
        </p:txBody>
      </p:sp>
    </p:spTree>
    <p:extLst>
      <p:ext uri="{BB962C8B-B14F-4D97-AF65-F5344CB8AC3E}">
        <p14:creationId xmlns:p14="http://schemas.microsoft.com/office/powerpoint/2010/main" val="35410761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Existem diferentes formas para realizar a fusão de dados de sensores inerciais e a maioria ocorre por algoritmos de filtros. Além de fundir os dados dos sensores, os filtros tem como objetivo remover dinâmicas indesejadas causadas por interferências externas (ruídos), por erros no tempo de aquisição da informação e em sua precisão.</a:t>
            </a:r>
            <a:r>
              <a:rPr lang="pt-BR" dirty="0" smtClean="0"/>
              <a:t/>
            </a:r>
            <a:br>
              <a:rPr lang="pt-BR" dirty="0" smtClean="0"/>
            </a:br>
            <a:endParaRPr lang="pt-BR" dirty="0"/>
          </a:p>
        </p:txBody>
      </p:sp>
      <p:sp>
        <p:nvSpPr>
          <p:cNvPr id="4" name="Espaço Reservado para Número de Slide 3"/>
          <p:cNvSpPr>
            <a:spLocks noGrp="1"/>
          </p:cNvSpPr>
          <p:nvPr>
            <p:ph type="sldNum" sz="quarter" idx="10"/>
          </p:nvPr>
        </p:nvSpPr>
        <p:spPr/>
        <p:txBody>
          <a:bodyPr/>
          <a:lstStyle/>
          <a:p>
            <a:fld id="{C7F375C4-8260-4818-8761-A67E12DC9F2D}" type="slidenum">
              <a:rPr lang="pt-BR" smtClean="0"/>
              <a:t>11</a:t>
            </a:fld>
            <a:endParaRPr lang="pt-BR"/>
          </a:p>
        </p:txBody>
      </p:sp>
    </p:spTree>
    <p:extLst>
      <p:ext uri="{BB962C8B-B14F-4D97-AF65-F5344CB8AC3E}">
        <p14:creationId xmlns:p14="http://schemas.microsoft.com/office/powerpoint/2010/main" val="27945022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Os </a:t>
            </a:r>
            <a:r>
              <a:rPr lang="pt-BR" sz="1200" b="0" i="0" kern="1200" dirty="0" err="1" smtClean="0">
                <a:solidFill>
                  <a:schemeClr val="tx1"/>
                </a:solidFill>
                <a:effectLst/>
                <a:latin typeface="+mn-lt"/>
                <a:ea typeface="+mn-ea"/>
                <a:cs typeface="+mn-cs"/>
              </a:rPr>
              <a:t>quatérnios</a:t>
            </a:r>
            <a:r>
              <a:rPr lang="pt-BR" sz="1200" b="0" i="0" kern="1200" dirty="0" smtClean="0">
                <a:solidFill>
                  <a:schemeClr val="tx1"/>
                </a:solidFill>
                <a:effectLst/>
                <a:latin typeface="+mn-lt"/>
                <a:ea typeface="+mn-ea"/>
                <a:cs typeface="+mn-cs"/>
              </a:rPr>
              <a:t> são números complexos que se apresentam como uma solução matemática mais simples para realizar a fusão dos dados de sensores.</a:t>
            </a:r>
            <a:r>
              <a:rPr lang="pt-BR" dirty="0" smtClean="0"/>
              <a:t> </a:t>
            </a:r>
            <a:br>
              <a:rPr lang="pt-BR" dirty="0" smtClean="0"/>
            </a:br>
            <a:endParaRPr lang="pt-BR" dirty="0"/>
          </a:p>
        </p:txBody>
      </p:sp>
      <p:sp>
        <p:nvSpPr>
          <p:cNvPr id="4" name="Espaço Reservado para Número de Slide 3"/>
          <p:cNvSpPr>
            <a:spLocks noGrp="1"/>
          </p:cNvSpPr>
          <p:nvPr>
            <p:ph type="sldNum" sz="quarter" idx="10"/>
          </p:nvPr>
        </p:nvSpPr>
        <p:spPr/>
        <p:txBody>
          <a:bodyPr/>
          <a:lstStyle/>
          <a:p>
            <a:fld id="{C7F375C4-8260-4818-8761-A67E12DC9F2D}" type="slidenum">
              <a:rPr lang="pt-BR" smtClean="0"/>
              <a:t>12</a:t>
            </a:fld>
            <a:endParaRPr lang="pt-BR"/>
          </a:p>
        </p:txBody>
      </p:sp>
    </p:spTree>
    <p:extLst>
      <p:ext uri="{BB962C8B-B14F-4D97-AF65-F5344CB8AC3E}">
        <p14:creationId xmlns:p14="http://schemas.microsoft.com/office/powerpoint/2010/main" val="3756348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Existem diferentes formas para realizar a fusão de dados de sensores inerciais e a maioria ocorre por algoritmos de filtros. Além de fundir os dados dos sensores, os filtros tem como objetivo remover dinâmicas indesejadas causadas por interferências externas (ruídos), por erros no tempo de aquisição da informação e em sua precisão.</a:t>
            </a:r>
            <a:r>
              <a:rPr lang="pt-BR" dirty="0" smtClean="0"/>
              <a:t/>
            </a:r>
            <a:br>
              <a:rPr lang="pt-BR" dirty="0" smtClean="0"/>
            </a:br>
            <a:endParaRPr lang="pt-BR" dirty="0"/>
          </a:p>
        </p:txBody>
      </p:sp>
      <p:sp>
        <p:nvSpPr>
          <p:cNvPr id="4" name="Espaço Reservado para Número de Slide 3"/>
          <p:cNvSpPr>
            <a:spLocks noGrp="1"/>
          </p:cNvSpPr>
          <p:nvPr>
            <p:ph type="sldNum" sz="quarter" idx="10"/>
          </p:nvPr>
        </p:nvSpPr>
        <p:spPr/>
        <p:txBody>
          <a:bodyPr/>
          <a:lstStyle/>
          <a:p>
            <a:fld id="{C7F375C4-8260-4818-8761-A67E12DC9F2D}" type="slidenum">
              <a:rPr lang="pt-BR" smtClean="0"/>
              <a:t>13</a:t>
            </a:fld>
            <a:endParaRPr lang="pt-BR"/>
          </a:p>
        </p:txBody>
      </p:sp>
    </p:spTree>
    <p:extLst>
      <p:ext uri="{BB962C8B-B14F-4D97-AF65-F5344CB8AC3E}">
        <p14:creationId xmlns:p14="http://schemas.microsoft.com/office/powerpoint/2010/main" val="3824460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b="0" i="0" kern="1200" dirty="0" smtClean="0">
                <a:solidFill>
                  <a:schemeClr val="tx1"/>
                </a:solidFill>
                <a:effectLst/>
                <a:latin typeface="+mn-lt"/>
                <a:ea typeface="+mn-ea"/>
                <a:cs typeface="+mn-cs"/>
              </a:rPr>
              <a:t>Existem diferentes formas para realizar a fusão de dados de sensores inerciais e a maioria ocorre por algoritmos de filtros. Além de fundir os dados dos sensores, os filtros tem como objetivo remover dinâmicas indesejadas causadas por interferências externas (ruídos), por erros no tempo de aquisição da informação e em sua precisão.</a:t>
            </a:r>
            <a:r>
              <a:rPr lang="pt-BR" dirty="0" smtClean="0"/>
              <a:t/>
            </a:r>
            <a:br>
              <a:rPr lang="pt-BR" dirty="0" smtClean="0"/>
            </a:br>
            <a:endParaRPr lang="pt-BR" dirty="0"/>
          </a:p>
        </p:txBody>
      </p:sp>
      <p:sp>
        <p:nvSpPr>
          <p:cNvPr id="4" name="Espaço Reservado para Número de Slide 3"/>
          <p:cNvSpPr>
            <a:spLocks noGrp="1"/>
          </p:cNvSpPr>
          <p:nvPr>
            <p:ph type="sldNum" sz="quarter" idx="10"/>
          </p:nvPr>
        </p:nvSpPr>
        <p:spPr/>
        <p:txBody>
          <a:bodyPr/>
          <a:lstStyle/>
          <a:p>
            <a:fld id="{C7F375C4-8260-4818-8761-A67E12DC9F2D}" type="slidenum">
              <a:rPr lang="pt-BR" smtClean="0"/>
              <a:t>14</a:t>
            </a:fld>
            <a:endParaRPr lang="pt-BR"/>
          </a:p>
        </p:txBody>
      </p:sp>
    </p:spTree>
    <p:extLst>
      <p:ext uri="{BB962C8B-B14F-4D97-AF65-F5344CB8AC3E}">
        <p14:creationId xmlns:p14="http://schemas.microsoft.com/office/powerpoint/2010/main" val="41519016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64116fcf91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64116fcf91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42560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B4521D3-46F2-4714-8AF2-504813857074}"/>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 xmlns:a16="http://schemas.microsoft.com/office/drawing/2014/main" id="{C07E344A-F7F3-4B76-BD43-A55F4F05C9D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 xmlns:a16="http://schemas.microsoft.com/office/drawing/2014/main" id="{13FB75DB-64B0-451A-856F-94B04EC97D76}"/>
              </a:ext>
            </a:extLst>
          </p:cNvPr>
          <p:cNvSpPr>
            <a:spLocks noGrp="1"/>
          </p:cNvSpPr>
          <p:nvPr>
            <p:ph type="dt" sz="half" idx="10"/>
          </p:nvPr>
        </p:nvSpPr>
        <p:spPr/>
        <p:txBody>
          <a:bodyPr/>
          <a:lstStyle/>
          <a:p>
            <a:fld id="{990FF497-3EAA-4A0E-AD3F-BC7B85CB8BF7}" type="datetimeFigureOut">
              <a:rPr lang="pt-BR" smtClean="0"/>
              <a:t>29/09/2021</a:t>
            </a:fld>
            <a:endParaRPr lang="pt-BR"/>
          </a:p>
        </p:txBody>
      </p:sp>
      <p:sp>
        <p:nvSpPr>
          <p:cNvPr id="5" name="Espaço Reservado para Rodapé 4">
            <a:extLst>
              <a:ext uri="{FF2B5EF4-FFF2-40B4-BE49-F238E27FC236}">
                <a16:creationId xmlns="" xmlns:a16="http://schemas.microsoft.com/office/drawing/2014/main" id="{B282BC37-FCD6-480F-A244-6FBEB266A9E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F9543A11-6661-4043-B85B-8C027389FA0C}"/>
              </a:ext>
            </a:extLst>
          </p:cNvPr>
          <p:cNvSpPr>
            <a:spLocks noGrp="1"/>
          </p:cNvSpPr>
          <p:nvPr>
            <p:ph type="sldNum" sz="quarter" idx="12"/>
          </p:nvPr>
        </p:nvSpPr>
        <p:spPr/>
        <p:txBody>
          <a:bodyPr/>
          <a:lstStyle/>
          <a:p>
            <a:fld id="{D42E117D-267C-4F1C-9BAB-72969F388CC3}" type="slidenum">
              <a:rPr lang="pt-BR" smtClean="0"/>
              <a:t>‹nº›</a:t>
            </a:fld>
            <a:endParaRPr lang="pt-BR"/>
          </a:p>
        </p:txBody>
      </p:sp>
    </p:spTree>
    <p:extLst>
      <p:ext uri="{BB962C8B-B14F-4D97-AF65-F5344CB8AC3E}">
        <p14:creationId xmlns:p14="http://schemas.microsoft.com/office/powerpoint/2010/main" val="4222148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A0C86B8-409D-49BB-8E4C-D8403B9021C2}"/>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5DD74CDF-7517-4D98-9E33-197741B9EAD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0AFD8E41-077A-4FAD-9456-FCDAD78DFFD9}"/>
              </a:ext>
            </a:extLst>
          </p:cNvPr>
          <p:cNvSpPr>
            <a:spLocks noGrp="1"/>
          </p:cNvSpPr>
          <p:nvPr>
            <p:ph type="dt" sz="half" idx="10"/>
          </p:nvPr>
        </p:nvSpPr>
        <p:spPr/>
        <p:txBody>
          <a:bodyPr/>
          <a:lstStyle/>
          <a:p>
            <a:fld id="{990FF497-3EAA-4A0E-AD3F-BC7B85CB8BF7}" type="datetimeFigureOut">
              <a:rPr lang="pt-BR" smtClean="0"/>
              <a:t>29/09/2021</a:t>
            </a:fld>
            <a:endParaRPr lang="pt-BR"/>
          </a:p>
        </p:txBody>
      </p:sp>
      <p:sp>
        <p:nvSpPr>
          <p:cNvPr id="5" name="Espaço Reservado para Rodapé 4">
            <a:extLst>
              <a:ext uri="{FF2B5EF4-FFF2-40B4-BE49-F238E27FC236}">
                <a16:creationId xmlns="" xmlns:a16="http://schemas.microsoft.com/office/drawing/2014/main" id="{D8192E52-29DB-4E80-9F1A-78B767548B15}"/>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379C7836-55AF-4C19-9CCE-AD0870D1FCAC}"/>
              </a:ext>
            </a:extLst>
          </p:cNvPr>
          <p:cNvSpPr>
            <a:spLocks noGrp="1"/>
          </p:cNvSpPr>
          <p:nvPr>
            <p:ph type="sldNum" sz="quarter" idx="12"/>
          </p:nvPr>
        </p:nvSpPr>
        <p:spPr/>
        <p:txBody>
          <a:bodyPr/>
          <a:lstStyle/>
          <a:p>
            <a:fld id="{D42E117D-267C-4F1C-9BAB-72969F388CC3}" type="slidenum">
              <a:rPr lang="pt-BR" smtClean="0"/>
              <a:t>‹nº›</a:t>
            </a:fld>
            <a:endParaRPr lang="pt-BR"/>
          </a:p>
        </p:txBody>
      </p:sp>
    </p:spTree>
    <p:extLst>
      <p:ext uri="{BB962C8B-B14F-4D97-AF65-F5344CB8AC3E}">
        <p14:creationId xmlns:p14="http://schemas.microsoft.com/office/powerpoint/2010/main" val="22078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 xmlns:a16="http://schemas.microsoft.com/office/drawing/2014/main" id="{14A59ABF-5D8F-4CD1-B048-F74CB5E0B4FC}"/>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 xmlns:a16="http://schemas.microsoft.com/office/drawing/2014/main" id="{E6E33190-61CE-47CD-8C96-7EAFA9AFCD8E}"/>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9FEF58CD-03BF-46C3-A1C0-2B419EA9FB9D}"/>
              </a:ext>
            </a:extLst>
          </p:cNvPr>
          <p:cNvSpPr>
            <a:spLocks noGrp="1"/>
          </p:cNvSpPr>
          <p:nvPr>
            <p:ph type="dt" sz="half" idx="10"/>
          </p:nvPr>
        </p:nvSpPr>
        <p:spPr/>
        <p:txBody>
          <a:bodyPr/>
          <a:lstStyle/>
          <a:p>
            <a:fld id="{990FF497-3EAA-4A0E-AD3F-BC7B85CB8BF7}" type="datetimeFigureOut">
              <a:rPr lang="pt-BR" smtClean="0"/>
              <a:t>29/09/2021</a:t>
            </a:fld>
            <a:endParaRPr lang="pt-BR"/>
          </a:p>
        </p:txBody>
      </p:sp>
      <p:sp>
        <p:nvSpPr>
          <p:cNvPr id="5" name="Espaço Reservado para Rodapé 4">
            <a:extLst>
              <a:ext uri="{FF2B5EF4-FFF2-40B4-BE49-F238E27FC236}">
                <a16:creationId xmlns="" xmlns:a16="http://schemas.microsoft.com/office/drawing/2014/main" id="{ACF54D24-F83D-49F2-A8F2-47EC1DC763F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70927128-39D1-4A92-AB97-1E1A03CA7BC0}"/>
              </a:ext>
            </a:extLst>
          </p:cNvPr>
          <p:cNvSpPr>
            <a:spLocks noGrp="1"/>
          </p:cNvSpPr>
          <p:nvPr>
            <p:ph type="sldNum" sz="quarter" idx="12"/>
          </p:nvPr>
        </p:nvSpPr>
        <p:spPr/>
        <p:txBody>
          <a:bodyPr/>
          <a:lstStyle/>
          <a:p>
            <a:fld id="{D42E117D-267C-4F1C-9BAB-72969F388CC3}" type="slidenum">
              <a:rPr lang="pt-BR" smtClean="0"/>
              <a:t>‹nº›</a:t>
            </a:fld>
            <a:endParaRPr lang="pt-BR"/>
          </a:p>
        </p:txBody>
      </p:sp>
    </p:spTree>
    <p:extLst>
      <p:ext uri="{BB962C8B-B14F-4D97-AF65-F5344CB8AC3E}">
        <p14:creationId xmlns:p14="http://schemas.microsoft.com/office/powerpoint/2010/main" val="33144777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Cabeçalho da Seção">
  <p:cSld name="1_Cabeçalho da Seção">
    <p:spTree>
      <p:nvGrpSpPr>
        <p:cNvPr id="1"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a:stretch/>
        </p:blipFill>
        <p:spPr>
          <a:xfrm>
            <a:off x="0" y="667"/>
            <a:ext cx="12191992" cy="6856668"/>
          </a:xfrm>
          <a:prstGeom prst="rect">
            <a:avLst/>
          </a:prstGeom>
          <a:noFill/>
          <a:ln>
            <a:noFill/>
          </a:ln>
        </p:spPr>
      </p:pic>
      <p:sp>
        <p:nvSpPr>
          <p:cNvPr id="52" name="Google Shape;52;p13"/>
          <p:cNvSpPr txBox="1">
            <a:spLocks noGrp="1"/>
          </p:cNvSpPr>
          <p:nvPr>
            <p:ph type="title"/>
          </p:nvPr>
        </p:nvSpPr>
        <p:spPr>
          <a:xfrm>
            <a:off x="4503173" y="2379407"/>
            <a:ext cx="7174000" cy="1943600"/>
          </a:xfrm>
          <a:prstGeom prst="rect">
            <a:avLst/>
          </a:prstGeom>
          <a:noFill/>
          <a:ln>
            <a:noFill/>
          </a:ln>
        </p:spPr>
        <p:txBody>
          <a:bodyPr spcFirstLastPara="1" wrap="square" lIns="68575" tIns="34275" rIns="68575" bIns="34275" anchor="ctr" anchorCtr="0">
            <a:noAutofit/>
          </a:bodyPr>
          <a:lstStyle>
            <a:lvl1pPr lvl="0" algn="l" rtl="0">
              <a:lnSpc>
                <a:spcPct val="90000"/>
              </a:lnSpc>
              <a:spcBef>
                <a:spcPts val="0"/>
              </a:spcBef>
              <a:spcAft>
                <a:spcPts val="0"/>
              </a:spcAft>
              <a:buClr>
                <a:schemeClr val="lt1"/>
              </a:buClr>
              <a:buSzPts val="3800"/>
              <a:buFont typeface="Calibri"/>
              <a:buNone/>
              <a:defRPr sz="5067" b="0">
                <a:solidFill>
                  <a:schemeClr val="lt1"/>
                </a:solidFill>
                <a:latin typeface="Calibri"/>
                <a:ea typeface="Calibri"/>
                <a:cs typeface="Calibri"/>
                <a:sym typeface="Calibri"/>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3" name="Google Shape;53;p13"/>
          <p:cNvSpPr txBox="1">
            <a:spLocks noGrp="1"/>
          </p:cNvSpPr>
          <p:nvPr>
            <p:ph type="body" idx="1"/>
          </p:nvPr>
        </p:nvSpPr>
        <p:spPr>
          <a:xfrm>
            <a:off x="6011917" y="4589463"/>
            <a:ext cx="5665200" cy="1506400"/>
          </a:xfrm>
          <a:prstGeom prst="rect">
            <a:avLst/>
          </a:prstGeom>
          <a:noFill/>
          <a:ln>
            <a:noFill/>
          </a:ln>
        </p:spPr>
        <p:txBody>
          <a:bodyPr spcFirstLastPara="1" wrap="square" lIns="68575" tIns="34275" rIns="68575" bIns="34275" anchor="t" anchorCtr="0">
            <a:noAutofit/>
          </a:bodyPr>
          <a:lstStyle>
            <a:lvl1pPr marL="609585" lvl="0" indent="-304792" algn="l" rtl="0">
              <a:lnSpc>
                <a:spcPct val="90000"/>
              </a:lnSpc>
              <a:spcBef>
                <a:spcPts val="1067"/>
              </a:spcBef>
              <a:spcAft>
                <a:spcPts val="0"/>
              </a:spcAft>
              <a:buClr>
                <a:schemeClr val="lt1"/>
              </a:buClr>
              <a:buSzPts val="1800"/>
              <a:buNone/>
              <a:defRPr sz="2400">
                <a:solidFill>
                  <a:schemeClr val="lt1"/>
                </a:solidFill>
              </a:defRPr>
            </a:lvl1pPr>
            <a:lvl2pPr marL="1219170" lvl="1" indent="-304792" algn="l" rtl="0">
              <a:lnSpc>
                <a:spcPct val="90000"/>
              </a:lnSpc>
              <a:spcBef>
                <a:spcPts val="2133"/>
              </a:spcBef>
              <a:spcAft>
                <a:spcPts val="0"/>
              </a:spcAft>
              <a:buClr>
                <a:srgbClr val="888888"/>
              </a:buClr>
              <a:buSzPts val="1500"/>
              <a:buNone/>
              <a:defRPr sz="2000">
                <a:solidFill>
                  <a:srgbClr val="888888"/>
                </a:solidFill>
              </a:defRPr>
            </a:lvl2pPr>
            <a:lvl3pPr marL="1828754" lvl="2" indent="-304792" algn="l" rtl="0">
              <a:lnSpc>
                <a:spcPct val="90000"/>
              </a:lnSpc>
              <a:spcBef>
                <a:spcPts val="2133"/>
              </a:spcBef>
              <a:spcAft>
                <a:spcPts val="0"/>
              </a:spcAft>
              <a:buClr>
                <a:srgbClr val="888888"/>
              </a:buClr>
              <a:buSzPts val="1400"/>
              <a:buNone/>
              <a:defRPr sz="1867">
                <a:solidFill>
                  <a:srgbClr val="888888"/>
                </a:solidFill>
              </a:defRPr>
            </a:lvl3pPr>
            <a:lvl4pPr marL="2438339" lvl="3" indent="-304792" algn="l" rtl="0">
              <a:lnSpc>
                <a:spcPct val="90000"/>
              </a:lnSpc>
              <a:spcBef>
                <a:spcPts val="2133"/>
              </a:spcBef>
              <a:spcAft>
                <a:spcPts val="0"/>
              </a:spcAft>
              <a:buClr>
                <a:srgbClr val="888888"/>
              </a:buClr>
              <a:buSzPts val="1200"/>
              <a:buNone/>
              <a:defRPr sz="1600">
                <a:solidFill>
                  <a:srgbClr val="888888"/>
                </a:solidFill>
              </a:defRPr>
            </a:lvl4pPr>
            <a:lvl5pPr marL="3047924" lvl="4" indent="-304792" algn="l" rtl="0">
              <a:lnSpc>
                <a:spcPct val="90000"/>
              </a:lnSpc>
              <a:spcBef>
                <a:spcPts val="2133"/>
              </a:spcBef>
              <a:spcAft>
                <a:spcPts val="0"/>
              </a:spcAft>
              <a:buClr>
                <a:srgbClr val="888888"/>
              </a:buClr>
              <a:buSzPts val="1200"/>
              <a:buNone/>
              <a:defRPr sz="1600">
                <a:solidFill>
                  <a:srgbClr val="888888"/>
                </a:solidFill>
              </a:defRPr>
            </a:lvl5pPr>
            <a:lvl6pPr marL="3657509" lvl="5" indent="-304792" algn="l" rtl="0">
              <a:lnSpc>
                <a:spcPct val="90000"/>
              </a:lnSpc>
              <a:spcBef>
                <a:spcPts val="2133"/>
              </a:spcBef>
              <a:spcAft>
                <a:spcPts val="0"/>
              </a:spcAft>
              <a:buClr>
                <a:srgbClr val="888888"/>
              </a:buClr>
              <a:buSzPts val="1200"/>
              <a:buNone/>
              <a:defRPr sz="1600">
                <a:solidFill>
                  <a:srgbClr val="888888"/>
                </a:solidFill>
              </a:defRPr>
            </a:lvl6pPr>
            <a:lvl7pPr marL="4267093" lvl="6" indent="-304792" algn="l" rtl="0">
              <a:lnSpc>
                <a:spcPct val="90000"/>
              </a:lnSpc>
              <a:spcBef>
                <a:spcPts val="2133"/>
              </a:spcBef>
              <a:spcAft>
                <a:spcPts val="0"/>
              </a:spcAft>
              <a:buClr>
                <a:srgbClr val="888888"/>
              </a:buClr>
              <a:buSzPts val="1200"/>
              <a:buNone/>
              <a:defRPr sz="1600">
                <a:solidFill>
                  <a:srgbClr val="888888"/>
                </a:solidFill>
              </a:defRPr>
            </a:lvl7pPr>
            <a:lvl8pPr marL="4876678" lvl="7" indent="-304792" algn="l" rtl="0">
              <a:lnSpc>
                <a:spcPct val="90000"/>
              </a:lnSpc>
              <a:spcBef>
                <a:spcPts val="2133"/>
              </a:spcBef>
              <a:spcAft>
                <a:spcPts val="0"/>
              </a:spcAft>
              <a:buClr>
                <a:srgbClr val="888888"/>
              </a:buClr>
              <a:buSzPts val="1200"/>
              <a:buNone/>
              <a:defRPr sz="1600">
                <a:solidFill>
                  <a:srgbClr val="888888"/>
                </a:solidFill>
              </a:defRPr>
            </a:lvl8pPr>
            <a:lvl9pPr marL="5486263" lvl="8" indent="-304792" algn="l" rtl="0">
              <a:lnSpc>
                <a:spcPct val="90000"/>
              </a:lnSpc>
              <a:spcBef>
                <a:spcPts val="2133"/>
              </a:spcBef>
              <a:spcAft>
                <a:spcPts val="2133"/>
              </a:spcAft>
              <a:buClr>
                <a:srgbClr val="888888"/>
              </a:buClr>
              <a:buSzPts val="1200"/>
              <a:buNone/>
              <a:defRPr sz="1600">
                <a:solidFill>
                  <a:srgbClr val="888888"/>
                </a:solidFill>
              </a:defRPr>
            </a:lvl9pPr>
          </a:lstStyle>
          <a:p>
            <a:endParaRPr/>
          </a:p>
        </p:txBody>
      </p:sp>
      <p:sp>
        <p:nvSpPr>
          <p:cNvPr id="54" name="Google Shape;54;p13"/>
          <p:cNvSpPr txBox="1">
            <a:spLocks noGrp="1"/>
          </p:cNvSpPr>
          <p:nvPr>
            <p:ph type="sldNum" idx="12"/>
          </p:nvPr>
        </p:nvSpPr>
        <p:spPr>
          <a:xfrm>
            <a:off x="8610599" y="6356351"/>
            <a:ext cx="3066400" cy="365200"/>
          </a:xfrm>
          <a:prstGeom prst="rect">
            <a:avLst/>
          </a:prstGeom>
          <a:noFill/>
          <a:ln>
            <a:noFill/>
          </a:ln>
        </p:spPr>
        <p:txBody>
          <a:bodyPr spcFirstLastPara="1" wrap="square" lIns="68575" tIns="34275" rIns="68575" bIns="34275" anchor="ctr" anchorCtr="0">
            <a:noAutofit/>
          </a:bodyPr>
          <a:lstStyle>
            <a:lvl1pPr marL="0" lvl="0" indent="0" algn="r" rtl="0">
              <a:spcBef>
                <a:spcPts val="0"/>
              </a:spcBef>
              <a:buNone/>
              <a:defRPr sz="2000" b="1" i="0" u="none" strike="noStrike" cap="none">
                <a:solidFill>
                  <a:schemeClr val="lt1"/>
                </a:solidFill>
                <a:latin typeface="Calibri"/>
                <a:ea typeface="Calibri"/>
                <a:cs typeface="Calibri"/>
                <a:sym typeface="Calibri"/>
              </a:defRPr>
            </a:lvl1pPr>
            <a:lvl2pPr marL="0" lvl="1" indent="0" algn="r" rtl="0">
              <a:spcBef>
                <a:spcPts val="0"/>
              </a:spcBef>
              <a:buNone/>
              <a:defRPr sz="2000" b="1" i="0" u="none" strike="noStrike" cap="none">
                <a:solidFill>
                  <a:schemeClr val="lt1"/>
                </a:solidFill>
                <a:latin typeface="Calibri"/>
                <a:ea typeface="Calibri"/>
                <a:cs typeface="Calibri"/>
                <a:sym typeface="Calibri"/>
              </a:defRPr>
            </a:lvl2pPr>
            <a:lvl3pPr marL="0" lvl="2" indent="0" algn="r" rtl="0">
              <a:spcBef>
                <a:spcPts val="0"/>
              </a:spcBef>
              <a:buNone/>
              <a:defRPr sz="2000" b="1" i="0" u="none" strike="noStrike" cap="none">
                <a:solidFill>
                  <a:schemeClr val="lt1"/>
                </a:solidFill>
                <a:latin typeface="Calibri"/>
                <a:ea typeface="Calibri"/>
                <a:cs typeface="Calibri"/>
                <a:sym typeface="Calibri"/>
              </a:defRPr>
            </a:lvl3pPr>
            <a:lvl4pPr marL="0" lvl="3" indent="0" algn="r" rtl="0">
              <a:spcBef>
                <a:spcPts val="0"/>
              </a:spcBef>
              <a:buNone/>
              <a:defRPr sz="2000" b="1" i="0" u="none" strike="noStrike" cap="none">
                <a:solidFill>
                  <a:schemeClr val="lt1"/>
                </a:solidFill>
                <a:latin typeface="Calibri"/>
                <a:ea typeface="Calibri"/>
                <a:cs typeface="Calibri"/>
                <a:sym typeface="Calibri"/>
              </a:defRPr>
            </a:lvl4pPr>
            <a:lvl5pPr marL="0" lvl="4" indent="0" algn="r" rtl="0">
              <a:spcBef>
                <a:spcPts val="0"/>
              </a:spcBef>
              <a:buNone/>
              <a:defRPr sz="2000" b="1" i="0" u="none" strike="noStrike" cap="none">
                <a:solidFill>
                  <a:schemeClr val="lt1"/>
                </a:solidFill>
                <a:latin typeface="Calibri"/>
                <a:ea typeface="Calibri"/>
                <a:cs typeface="Calibri"/>
                <a:sym typeface="Calibri"/>
              </a:defRPr>
            </a:lvl5pPr>
            <a:lvl6pPr marL="0" lvl="5" indent="0" algn="r" rtl="0">
              <a:spcBef>
                <a:spcPts val="0"/>
              </a:spcBef>
              <a:buNone/>
              <a:defRPr sz="2000" b="1" i="0" u="none" strike="noStrike" cap="none">
                <a:solidFill>
                  <a:schemeClr val="lt1"/>
                </a:solidFill>
                <a:latin typeface="Calibri"/>
                <a:ea typeface="Calibri"/>
                <a:cs typeface="Calibri"/>
                <a:sym typeface="Calibri"/>
              </a:defRPr>
            </a:lvl6pPr>
            <a:lvl7pPr marL="0" lvl="6" indent="0" algn="r" rtl="0">
              <a:spcBef>
                <a:spcPts val="0"/>
              </a:spcBef>
              <a:buNone/>
              <a:defRPr sz="2000" b="1" i="0" u="none" strike="noStrike" cap="none">
                <a:solidFill>
                  <a:schemeClr val="lt1"/>
                </a:solidFill>
                <a:latin typeface="Calibri"/>
                <a:ea typeface="Calibri"/>
                <a:cs typeface="Calibri"/>
                <a:sym typeface="Calibri"/>
              </a:defRPr>
            </a:lvl7pPr>
            <a:lvl8pPr marL="0" lvl="7" indent="0" algn="r" rtl="0">
              <a:spcBef>
                <a:spcPts val="0"/>
              </a:spcBef>
              <a:buNone/>
              <a:defRPr sz="2000" b="1" i="0" u="none" strike="noStrike" cap="none">
                <a:solidFill>
                  <a:schemeClr val="lt1"/>
                </a:solidFill>
                <a:latin typeface="Calibri"/>
                <a:ea typeface="Calibri"/>
                <a:cs typeface="Calibri"/>
                <a:sym typeface="Calibri"/>
              </a:defRPr>
            </a:lvl8pPr>
            <a:lvl9pPr marL="0" lvl="8" indent="0" algn="r" rtl="0">
              <a:spcBef>
                <a:spcPts val="0"/>
              </a:spcBef>
              <a:buNone/>
              <a:defRPr sz="2000" b="1" i="0" u="none" strike="noStrike" cap="none">
                <a:solidFill>
                  <a:schemeClr val="lt1"/>
                </a:solidFill>
                <a:latin typeface="Calibri"/>
                <a:ea typeface="Calibri"/>
                <a:cs typeface="Calibri"/>
                <a:sym typeface="Calibri"/>
              </a:defRPr>
            </a:lvl9pPr>
          </a:lstStyle>
          <a:p>
            <a:fld id="{00000000-1234-1234-1234-123412341234}" type="slidenum">
              <a:rPr lang="pt-BR" smtClean="0"/>
              <a:pPr/>
              <a:t>‹nº›</a:t>
            </a:fld>
            <a:endParaRPr lang="pt-BR"/>
          </a:p>
        </p:txBody>
      </p:sp>
      <p:sp>
        <p:nvSpPr>
          <p:cNvPr id="55" name="Google Shape;55;p13"/>
          <p:cNvSpPr txBox="1">
            <a:spLocks noGrp="1"/>
          </p:cNvSpPr>
          <p:nvPr>
            <p:ph type="ftr" idx="11"/>
          </p:nvPr>
        </p:nvSpPr>
        <p:spPr>
          <a:xfrm>
            <a:off x="441433" y="6356351"/>
            <a:ext cx="7851200" cy="365200"/>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1200" b="0" i="0" u="none" strike="noStrike" cap="none">
                <a:solidFill>
                  <a:schemeClr val="lt1"/>
                </a:solidFill>
                <a:latin typeface="Calibri"/>
                <a:ea typeface="Calibri"/>
                <a:cs typeface="Calibri"/>
                <a:sym typeface="Calibri"/>
              </a:defRPr>
            </a:lvl1pPr>
            <a:lvl2pPr marR="0" lvl="1"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2pPr>
            <a:lvl3pPr marR="0" lvl="2"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3pPr>
            <a:lvl4pPr marR="0" lvl="3"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4pPr>
            <a:lvl5pPr marR="0" lvl="4"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5pPr>
            <a:lvl6pPr marR="0" lvl="5"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6pPr>
            <a:lvl7pPr marR="0" lvl="6"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7pPr>
            <a:lvl8pPr marR="0" lvl="7"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8pPr>
            <a:lvl9pPr marR="0" lvl="8" algn="l" rtl="0">
              <a:spcBef>
                <a:spcPts val="0"/>
              </a:spcBef>
              <a:spcAft>
                <a:spcPts val="0"/>
              </a:spcAft>
              <a:buSzPts val="1100"/>
              <a:buNone/>
              <a:defRPr sz="1867"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406166392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2714DDD-3466-4B74-8157-4A0031909683}"/>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45BBE941-990D-4950-8BEE-C26121488BD7}"/>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1B645EFD-120B-4ED3-A9E1-46C19A367E1E}"/>
              </a:ext>
            </a:extLst>
          </p:cNvPr>
          <p:cNvSpPr>
            <a:spLocks noGrp="1"/>
          </p:cNvSpPr>
          <p:nvPr>
            <p:ph type="dt" sz="half" idx="10"/>
          </p:nvPr>
        </p:nvSpPr>
        <p:spPr/>
        <p:txBody>
          <a:bodyPr/>
          <a:lstStyle/>
          <a:p>
            <a:fld id="{990FF497-3EAA-4A0E-AD3F-BC7B85CB8BF7}" type="datetimeFigureOut">
              <a:rPr lang="pt-BR" smtClean="0"/>
              <a:t>29/09/2021</a:t>
            </a:fld>
            <a:endParaRPr lang="pt-BR"/>
          </a:p>
        </p:txBody>
      </p:sp>
      <p:sp>
        <p:nvSpPr>
          <p:cNvPr id="5" name="Espaço Reservado para Rodapé 4">
            <a:extLst>
              <a:ext uri="{FF2B5EF4-FFF2-40B4-BE49-F238E27FC236}">
                <a16:creationId xmlns="" xmlns:a16="http://schemas.microsoft.com/office/drawing/2014/main" id="{48CD8615-7CFB-4BE2-82AA-5072AF070BAE}"/>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B865EFD9-0B7E-4839-9CA3-44EB7290E0F7}"/>
              </a:ext>
            </a:extLst>
          </p:cNvPr>
          <p:cNvSpPr>
            <a:spLocks noGrp="1"/>
          </p:cNvSpPr>
          <p:nvPr>
            <p:ph type="sldNum" sz="quarter" idx="12"/>
          </p:nvPr>
        </p:nvSpPr>
        <p:spPr/>
        <p:txBody>
          <a:bodyPr/>
          <a:lstStyle/>
          <a:p>
            <a:fld id="{D42E117D-267C-4F1C-9BAB-72969F388CC3}" type="slidenum">
              <a:rPr lang="pt-BR" smtClean="0"/>
              <a:t>‹nº›</a:t>
            </a:fld>
            <a:endParaRPr lang="pt-BR"/>
          </a:p>
        </p:txBody>
      </p:sp>
    </p:spTree>
    <p:extLst>
      <p:ext uri="{BB962C8B-B14F-4D97-AF65-F5344CB8AC3E}">
        <p14:creationId xmlns:p14="http://schemas.microsoft.com/office/powerpoint/2010/main" val="8776184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B5343A6B-D6CB-4D40-B1B2-D3BF6352BD5A}"/>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 xmlns:a16="http://schemas.microsoft.com/office/drawing/2014/main" id="{421AD758-E0A4-444C-942A-0081D71B26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 xmlns:a16="http://schemas.microsoft.com/office/drawing/2014/main" id="{7E849530-A6C7-4AD4-A0A4-8C0BC3B968C7}"/>
              </a:ext>
            </a:extLst>
          </p:cNvPr>
          <p:cNvSpPr>
            <a:spLocks noGrp="1"/>
          </p:cNvSpPr>
          <p:nvPr>
            <p:ph type="dt" sz="half" idx="10"/>
          </p:nvPr>
        </p:nvSpPr>
        <p:spPr/>
        <p:txBody>
          <a:bodyPr/>
          <a:lstStyle/>
          <a:p>
            <a:fld id="{990FF497-3EAA-4A0E-AD3F-BC7B85CB8BF7}" type="datetimeFigureOut">
              <a:rPr lang="pt-BR" smtClean="0"/>
              <a:t>29/09/2021</a:t>
            </a:fld>
            <a:endParaRPr lang="pt-BR"/>
          </a:p>
        </p:txBody>
      </p:sp>
      <p:sp>
        <p:nvSpPr>
          <p:cNvPr id="5" name="Espaço Reservado para Rodapé 4">
            <a:extLst>
              <a:ext uri="{FF2B5EF4-FFF2-40B4-BE49-F238E27FC236}">
                <a16:creationId xmlns="" xmlns:a16="http://schemas.microsoft.com/office/drawing/2014/main" id="{E96B9F72-5079-4506-9107-1025E471DDC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 xmlns:a16="http://schemas.microsoft.com/office/drawing/2014/main" id="{8AC7A3C7-EB30-442E-8CB4-0EC4821A856B}"/>
              </a:ext>
            </a:extLst>
          </p:cNvPr>
          <p:cNvSpPr>
            <a:spLocks noGrp="1"/>
          </p:cNvSpPr>
          <p:nvPr>
            <p:ph type="sldNum" sz="quarter" idx="12"/>
          </p:nvPr>
        </p:nvSpPr>
        <p:spPr/>
        <p:txBody>
          <a:bodyPr/>
          <a:lstStyle/>
          <a:p>
            <a:fld id="{D42E117D-267C-4F1C-9BAB-72969F388CC3}" type="slidenum">
              <a:rPr lang="pt-BR" smtClean="0"/>
              <a:t>‹nº›</a:t>
            </a:fld>
            <a:endParaRPr lang="pt-BR"/>
          </a:p>
        </p:txBody>
      </p:sp>
    </p:spTree>
    <p:extLst>
      <p:ext uri="{BB962C8B-B14F-4D97-AF65-F5344CB8AC3E}">
        <p14:creationId xmlns:p14="http://schemas.microsoft.com/office/powerpoint/2010/main" val="22577274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43C2358E-E055-4A30-9D86-EA02A126ADFC}"/>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 xmlns:a16="http://schemas.microsoft.com/office/drawing/2014/main" id="{D2C36AF3-CEC4-4F87-812C-AF7675D8B83E}"/>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 xmlns:a16="http://schemas.microsoft.com/office/drawing/2014/main" id="{0BA1E6C0-9DE7-4100-A867-6EF66EFF8D6F}"/>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 xmlns:a16="http://schemas.microsoft.com/office/drawing/2014/main" id="{2F804B54-56F2-458D-B678-9ADBC665C819}"/>
              </a:ext>
            </a:extLst>
          </p:cNvPr>
          <p:cNvSpPr>
            <a:spLocks noGrp="1"/>
          </p:cNvSpPr>
          <p:nvPr>
            <p:ph type="dt" sz="half" idx="10"/>
          </p:nvPr>
        </p:nvSpPr>
        <p:spPr/>
        <p:txBody>
          <a:bodyPr/>
          <a:lstStyle/>
          <a:p>
            <a:fld id="{990FF497-3EAA-4A0E-AD3F-BC7B85CB8BF7}" type="datetimeFigureOut">
              <a:rPr lang="pt-BR" smtClean="0"/>
              <a:t>29/09/2021</a:t>
            </a:fld>
            <a:endParaRPr lang="pt-BR"/>
          </a:p>
        </p:txBody>
      </p:sp>
      <p:sp>
        <p:nvSpPr>
          <p:cNvPr id="6" name="Espaço Reservado para Rodapé 5">
            <a:extLst>
              <a:ext uri="{FF2B5EF4-FFF2-40B4-BE49-F238E27FC236}">
                <a16:creationId xmlns="" xmlns:a16="http://schemas.microsoft.com/office/drawing/2014/main" id="{2CC6C26F-87B4-45B6-84E2-674091D7ACF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2E1E0AC9-36B9-4F1A-9E5B-C007489DFFA4}"/>
              </a:ext>
            </a:extLst>
          </p:cNvPr>
          <p:cNvSpPr>
            <a:spLocks noGrp="1"/>
          </p:cNvSpPr>
          <p:nvPr>
            <p:ph type="sldNum" sz="quarter" idx="12"/>
          </p:nvPr>
        </p:nvSpPr>
        <p:spPr/>
        <p:txBody>
          <a:bodyPr/>
          <a:lstStyle/>
          <a:p>
            <a:fld id="{D42E117D-267C-4F1C-9BAB-72969F388CC3}" type="slidenum">
              <a:rPr lang="pt-BR" smtClean="0"/>
              <a:t>‹nº›</a:t>
            </a:fld>
            <a:endParaRPr lang="pt-BR"/>
          </a:p>
        </p:txBody>
      </p:sp>
    </p:spTree>
    <p:extLst>
      <p:ext uri="{BB962C8B-B14F-4D97-AF65-F5344CB8AC3E}">
        <p14:creationId xmlns:p14="http://schemas.microsoft.com/office/powerpoint/2010/main" val="10648820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F68163F4-905C-42FD-A283-696D311F74DD}"/>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 xmlns:a16="http://schemas.microsoft.com/office/drawing/2014/main" id="{1581C294-6115-460C-A2D1-D436E26924F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 xmlns:a16="http://schemas.microsoft.com/office/drawing/2014/main" id="{7263814C-C379-41A9-ACA2-DA30FB64307B}"/>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 xmlns:a16="http://schemas.microsoft.com/office/drawing/2014/main" id="{C0472FBC-7106-450A-83CE-092D924BB70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 xmlns:a16="http://schemas.microsoft.com/office/drawing/2014/main" id="{3176634F-64FF-47B0-8932-146ABB73F15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 xmlns:a16="http://schemas.microsoft.com/office/drawing/2014/main" id="{8400F7CD-3DCC-46DD-957A-CADE3E2EF818}"/>
              </a:ext>
            </a:extLst>
          </p:cNvPr>
          <p:cNvSpPr>
            <a:spLocks noGrp="1"/>
          </p:cNvSpPr>
          <p:nvPr>
            <p:ph type="dt" sz="half" idx="10"/>
          </p:nvPr>
        </p:nvSpPr>
        <p:spPr/>
        <p:txBody>
          <a:bodyPr/>
          <a:lstStyle/>
          <a:p>
            <a:fld id="{990FF497-3EAA-4A0E-AD3F-BC7B85CB8BF7}" type="datetimeFigureOut">
              <a:rPr lang="pt-BR" smtClean="0"/>
              <a:t>29/09/2021</a:t>
            </a:fld>
            <a:endParaRPr lang="pt-BR"/>
          </a:p>
        </p:txBody>
      </p:sp>
      <p:sp>
        <p:nvSpPr>
          <p:cNvPr id="8" name="Espaço Reservado para Rodapé 7">
            <a:extLst>
              <a:ext uri="{FF2B5EF4-FFF2-40B4-BE49-F238E27FC236}">
                <a16:creationId xmlns="" xmlns:a16="http://schemas.microsoft.com/office/drawing/2014/main" id="{607886FE-15C2-42D3-8EBA-55D95E403D44}"/>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 xmlns:a16="http://schemas.microsoft.com/office/drawing/2014/main" id="{9DDBD894-93D9-4D7D-B3E2-625C76A2D058}"/>
              </a:ext>
            </a:extLst>
          </p:cNvPr>
          <p:cNvSpPr>
            <a:spLocks noGrp="1"/>
          </p:cNvSpPr>
          <p:nvPr>
            <p:ph type="sldNum" sz="quarter" idx="12"/>
          </p:nvPr>
        </p:nvSpPr>
        <p:spPr/>
        <p:txBody>
          <a:bodyPr/>
          <a:lstStyle/>
          <a:p>
            <a:fld id="{D42E117D-267C-4F1C-9BAB-72969F388CC3}" type="slidenum">
              <a:rPr lang="pt-BR" smtClean="0"/>
              <a:t>‹nº›</a:t>
            </a:fld>
            <a:endParaRPr lang="pt-BR"/>
          </a:p>
        </p:txBody>
      </p:sp>
    </p:spTree>
    <p:extLst>
      <p:ext uri="{BB962C8B-B14F-4D97-AF65-F5344CB8AC3E}">
        <p14:creationId xmlns:p14="http://schemas.microsoft.com/office/powerpoint/2010/main" val="1745949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21059E7E-D49F-442B-A5C4-085AE81C898A}"/>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 xmlns:a16="http://schemas.microsoft.com/office/drawing/2014/main" id="{2E501FF8-CCB2-4F53-9039-0C0D930C2FD7}"/>
              </a:ext>
            </a:extLst>
          </p:cNvPr>
          <p:cNvSpPr>
            <a:spLocks noGrp="1"/>
          </p:cNvSpPr>
          <p:nvPr>
            <p:ph type="dt" sz="half" idx="10"/>
          </p:nvPr>
        </p:nvSpPr>
        <p:spPr/>
        <p:txBody>
          <a:bodyPr/>
          <a:lstStyle/>
          <a:p>
            <a:fld id="{990FF497-3EAA-4A0E-AD3F-BC7B85CB8BF7}" type="datetimeFigureOut">
              <a:rPr lang="pt-BR" smtClean="0"/>
              <a:t>29/09/2021</a:t>
            </a:fld>
            <a:endParaRPr lang="pt-BR"/>
          </a:p>
        </p:txBody>
      </p:sp>
      <p:sp>
        <p:nvSpPr>
          <p:cNvPr id="4" name="Espaço Reservado para Rodapé 3">
            <a:extLst>
              <a:ext uri="{FF2B5EF4-FFF2-40B4-BE49-F238E27FC236}">
                <a16:creationId xmlns="" xmlns:a16="http://schemas.microsoft.com/office/drawing/2014/main" id="{35549555-4301-41BC-AAFF-78E3A828BB69}"/>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 xmlns:a16="http://schemas.microsoft.com/office/drawing/2014/main" id="{18A33027-BC27-43AC-BBC2-7076D21A7548}"/>
              </a:ext>
            </a:extLst>
          </p:cNvPr>
          <p:cNvSpPr>
            <a:spLocks noGrp="1"/>
          </p:cNvSpPr>
          <p:nvPr>
            <p:ph type="sldNum" sz="quarter" idx="12"/>
          </p:nvPr>
        </p:nvSpPr>
        <p:spPr/>
        <p:txBody>
          <a:bodyPr/>
          <a:lstStyle/>
          <a:p>
            <a:fld id="{D42E117D-267C-4F1C-9BAB-72969F388CC3}" type="slidenum">
              <a:rPr lang="pt-BR" smtClean="0"/>
              <a:t>‹nº›</a:t>
            </a:fld>
            <a:endParaRPr lang="pt-BR"/>
          </a:p>
        </p:txBody>
      </p:sp>
    </p:spTree>
    <p:extLst>
      <p:ext uri="{BB962C8B-B14F-4D97-AF65-F5344CB8AC3E}">
        <p14:creationId xmlns:p14="http://schemas.microsoft.com/office/powerpoint/2010/main" val="2137601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 xmlns:a16="http://schemas.microsoft.com/office/drawing/2014/main" id="{61236E58-BC64-43F3-A9BC-24459EE8F3CC}"/>
              </a:ext>
            </a:extLst>
          </p:cNvPr>
          <p:cNvSpPr>
            <a:spLocks noGrp="1"/>
          </p:cNvSpPr>
          <p:nvPr>
            <p:ph type="dt" sz="half" idx="10"/>
          </p:nvPr>
        </p:nvSpPr>
        <p:spPr/>
        <p:txBody>
          <a:bodyPr/>
          <a:lstStyle/>
          <a:p>
            <a:fld id="{990FF497-3EAA-4A0E-AD3F-BC7B85CB8BF7}" type="datetimeFigureOut">
              <a:rPr lang="pt-BR" smtClean="0"/>
              <a:t>29/09/2021</a:t>
            </a:fld>
            <a:endParaRPr lang="pt-BR"/>
          </a:p>
        </p:txBody>
      </p:sp>
      <p:sp>
        <p:nvSpPr>
          <p:cNvPr id="3" name="Espaço Reservado para Rodapé 2">
            <a:extLst>
              <a:ext uri="{FF2B5EF4-FFF2-40B4-BE49-F238E27FC236}">
                <a16:creationId xmlns="" xmlns:a16="http://schemas.microsoft.com/office/drawing/2014/main" id="{A02931A7-1C6E-4D49-A205-90282E41D9EB}"/>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 xmlns:a16="http://schemas.microsoft.com/office/drawing/2014/main" id="{31B8B179-690C-4836-B009-CCB72766F75A}"/>
              </a:ext>
            </a:extLst>
          </p:cNvPr>
          <p:cNvSpPr>
            <a:spLocks noGrp="1"/>
          </p:cNvSpPr>
          <p:nvPr>
            <p:ph type="sldNum" sz="quarter" idx="12"/>
          </p:nvPr>
        </p:nvSpPr>
        <p:spPr/>
        <p:txBody>
          <a:bodyPr/>
          <a:lstStyle/>
          <a:p>
            <a:fld id="{D42E117D-267C-4F1C-9BAB-72969F388CC3}" type="slidenum">
              <a:rPr lang="pt-BR" smtClean="0"/>
              <a:t>‹nº›</a:t>
            </a:fld>
            <a:endParaRPr lang="pt-BR"/>
          </a:p>
        </p:txBody>
      </p:sp>
    </p:spTree>
    <p:extLst>
      <p:ext uri="{BB962C8B-B14F-4D97-AF65-F5344CB8AC3E}">
        <p14:creationId xmlns:p14="http://schemas.microsoft.com/office/powerpoint/2010/main" val="4007207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02BC2EC2-74E9-4535-A9BC-2667529B0EC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 xmlns:a16="http://schemas.microsoft.com/office/drawing/2014/main" id="{A0AF0C3B-CA4E-47B7-9DD2-A8EE52A599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 xmlns:a16="http://schemas.microsoft.com/office/drawing/2014/main" id="{5DDD4E29-82F4-4E88-9E9A-78B88FC208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C818C6E5-317D-4B7D-BDCD-401F7B240746}"/>
              </a:ext>
            </a:extLst>
          </p:cNvPr>
          <p:cNvSpPr>
            <a:spLocks noGrp="1"/>
          </p:cNvSpPr>
          <p:nvPr>
            <p:ph type="dt" sz="half" idx="10"/>
          </p:nvPr>
        </p:nvSpPr>
        <p:spPr/>
        <p:txBody>
          <a:bodyPr/>
          <a:lstStyle/>
          <a:p>
            <a:fld id="{990FF497-3EAA-4A0E-AD3F-BC7B85CB8BF7}" type="datetimeFigureOut">
              <a:rPr lang="pt-BR" smtClean="0"/>
              <a:t>29/09/2021</a:t>
            </a:fld>
            <a:endParaRPr lang="pt-BR"/>
          </a:p>
        </p:txBody>
      </p:sp>
      <p:sp>
        <p:nvSpPr>
          <p:cNvPr id="6" name="Espaço Reservado para Rodapé 5">
            <a:extLst>
              <a:ext uri="{FF2B5EF4-FFF2-40B4-BE49-F238E27FC236}">
                <a16:creationId xmlns="" xmlns:a16="http://schemas.microsoft.com/office/drawing/2014/main" id="{8FC6C2C4-EC38-4E51-98EF-C76F5ACC5EEF}"/>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F61888B9-02C8-4C85-87F6-E72A8A183B17}"/>
              </a:ext>
            </a:extLst>
          </p:cNvPr>
          <p:cNvSpPr>
            <a:spLocks noGrp="1"/>
          </p:cNvSpPr>
          <p:nvPr>
            <p:ph type="sldNum" sz="quarter" idx="12"/>
          </p:nvPr>
        </p:nvSpPr>
        <p:spPr/>
        <p:txBody>
          <a:bodyPr/>
          <a:lstStyle/>
          <a:p>
            <a:fld id="{D42E117D-267C-4F1C-9BAB-72969F388CC3}" type="slidenum">
              <a:rPr lang="pt-BR" smtClean="0"/>
              <a:t>‹nº›</a:t>
            </a:fld>
            <a:endParaRPr lang="pt-BR"/>
          </a:p>
        </p:txBody>
      </p:sp>
    </p:spTree>
    <p:extLst>
      <p:ext uri="{BB962C8B-B14F-4D97-AF65-F5344CB8AC3E}">
        <p14:creationId xmlns:p14="http://schemas.microsoft.com/office/powerpoint/2010/main" val="16374500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 xmlns:a16="http://schemas.microsoft.com/office/drawing/2014/main" id="{E6BFFA36-0E55-45ED-905D-B413225EFFB6}"/>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 xmlns:a16="http://schemas.microsoft.com/office/drawing/2014/main" id="{56ED2198-01ED-4A9D-9ACA-834F2DDA66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 xmlns:a16="http://schemas.microsoft.com/office/drawing/2014/main" id="{ED476318-128D-4D46-9DA3-B2586AA4A1C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 xmlns:a16="http://schemas.microsoft.com/office/drawing/2014/main" id="{FB138203-12C9-4ABE-BBB8-5AB67FF401DC}"/>
              </a:ext>
            </a:extLst>
          </p:cNvPr>
          <p:cNvSpPr>
            <a:spLocks noGrp="1"/>
          </p:cNvSpPr>
          <p:nvPr>
            <p:ph type="dt" sz="half" idx="10"/>
          </p:nvPr>
        </p:nvSpPr>
        <p:spPr/>
        <p:txBody>
          <a:bodyPr/>
          <a:lstStyle/>
          <a:p>
            <a:fld id="{990FF497-3EAA-4A0E-AD3F-BC7B85CB8BF7}" type="datetimeFigureOut">
              <a:rPr lang="pt-BR" smtClean="0"/>
              <a:t>29/09/2021</a:t>
            </a:fld>
            <a:endParaRPr lang="pt-BR"/>
          </a:p>
        </p:txBody>
      </p:sp>
      <p:sp>
        <p:nvSpPr>
          <p:cNvPr id="6" name="Espaço Reservado para Rodapé 5">
            <a:extLst>
              <a:ext uri="{FF2B5EF4-FFF2-40B4-BE49-F238E27FC236}">
                <a16:creationId xmlns="" xmlns:a16="http://schemas.microsoft.com/office/drawing/2014/main" id="{38E4C6F2-A24E-4C61-8889-92BF512CBC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 xmlns:a16="http://schemas.microsoft.com/office/drawing/2014/main" id="{F2E9AFCD-C091-4AD0-A346-ADD1F833BAC8}"/>
              </a:ext>
            </a:extLst>
          </p:cNvPr>
          <p:cNvSpPr>
            <a:spLocks noGrp="1"/>
          </p:cNvSpPr>
          <p:nvPr>
            <p:ph type="sldNum" sz="quarter" idx="12"/>
          </p:nvPr>
        </p:nvSpPr>
        <p:spPr/>
        <p:txBody>
          <a:bodyPr/>
          <a:lstStyle/>
          <a:p>
            <a:fld id="{D42E117D-267C-4F1C-9BAB-72969F388CC3}" type="slidenum">
              <a:rPr lang="pt-BR" smtClean="0"/>
              <a:t>‹nº›</a:t>
            </a:fld>
            <a:endParaRPr lang="pt-BR"/>
          </a:p>
        </p:txBody>
      </p:sp>
    </p:spTree>
    <p:extLst>
      <p:ext uri="{BB962C8B-B14F-4D97-AF65-F5344CB8AC3E}">
        <p14:creationId xmlns:p14="http://schemas.microsoft.com/office/powerpoint/2010/main" val="40673596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 xmlns:a16="http://schemas.microsoft.com/office/drawing/2014/main" id="{54FB63F2-80E9-42AD-A873-7BC679E126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 xmlns:a16="http://schemas.microsoft.com/office/drawing/2014/main" id="{78D986F6-9AAF-461A-819F-B61FBD90DB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 xmlns:a16="http://schemas.microsoft.com/office/drawing/2014/main" id="{DC4A4EB0-5E9C-49F9-9FFD-76D39A24390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90FF497-3EAA-4A0E-AD3F-BC7B85CB8BF7}" type="datetimeFigureOut">
              <a:rPr lang="pt-BR" smtClean="0"/>
              <a:t>29/09/2021</a:t>
            </a:fld>
            <a:endParaRPr lang="pt-BR"/>
          </a:p>
        </p:txBody>
      </p:sp>
      <p:sp>
        <p:nvSpPr>
          <p:cNvPr id="5" name="Espaço Reservado para Rodapé 4">
            <a:extLst>
              <a:ext uri="{FF2B5EF4-FFF2-40B4-BE49-F238E27FC236}">
                <a16:creationId xmlns="" xmlns:a16="http://schemas.microsoft.com/office/drawing/2014/main" id="{A19A6A5B-4E5F-41CB-9345-0A707FA9E78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 xmlns:a16="http://schemas.microsoft.com/office/drawing/2014/main" id="{D061C8DD-0891-485E-BA81-E47E8A3C1FB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42E117D-267C-4F1C-9BAB-72969F388CC3}" type="slidenum">
              <a:rPr lang="pt-BR" smtClean="0"/>
              <a:t>‹nº›</a:t>
            </a:fld>
            <a:endParaRPr lang="pt-BR"/>
          </a:p>
        </p:txBody>
      </p:sp>
    </p:spTree>
    <p:extLst>
      <p:ext uri="{BB962C8B-B14F-4D97-AF65-F5344CB8AC3E}">
        <p14:creationId xmlns:p14="http://schemas.microsoft.com/office/powerpoint/2010/main" val="407533673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mailto:brunohenrisilva2@Hotmail.com" TargetMode="External"/><Relationship Id="rId4" Type="http://schemas.openxmlformats.org/officeDocument/2006/relationships/hyperlink" Target="mailto:Bruno.bezerra@edu.isd.org.br"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5"/>
          <p:cNvSpPr txBox="1">
            <a:spLocks noGrp="1"/>
          </p:cNvSpPr>
          <p:nvPr>
            <p:ph type="sldNum" idx="12"/>
          </p:nvPr>
        </p:nvSpPr>
        <p:spPr>
          <a:xfrm>
            <a:off x="8610599" y="6356351"/>
            <a:ext cx="3066400" cy="365200"/>
          </a:xfrm>
          <a:prstGeom prst="rect">
            <a:avLst/>
          </a:prstGeom>
          <a:noFill/>
          <a:ln>
            <a:noFill/>
          </a:ln>
        </p:spPr>
        <p:txBody>
          <a:bodyPr spcFirstLastPara="1" vert="horz" wrap="square" lIns="91433" tIns="45700" rIns="91433" bIns="45700" rtlCol="0" anchor="ctr" anchorCtr="0">
            <a:noAutofit/>
          </a:bodyPr>
          <a:lstStyle/>
          <a:p>
            <a:fld id="{00000000-1234-1234-1234-123412341234}" type="slidenum">
              <a:rPr lang="pt-BR"/>
              <a:pPr/>
              <a:t>1</a:t>
            </a:fld>
            <a:endParaRPr/>
          </a:p>
        </p:txBody>
      </p:sp>
      <p:sp>
        <p:nvSpPr>
          <p:cNvPr id="124" name="Google Shape;124;p25"/>
          <p:cNvSpPr txBox="1">
            <a:spLocks noGrp="1"/>
          </p:cNvSpPr>
          <p:nvPr>
            <p:ph type="ftr" idx="11"/>
          </p:nvPr>
        </p:nvSpPr>
        <p:spPr>
          <a:xfrm>
            <a:off x="441433" y="6356351"/>
            <a:ext cx="7851200" cy="365200"/>
          </a:xfrm>
          <a:prstGeom prst="rect">
            <a:avLst/>
          </a:prstGeom>
          <a:noFill/>
          <a:ln>
            <a:noFill/>
          </a:ln>
        </p:spPr>
        <p:txBody>
          <a:bodyPr spcFirstLastPara="1" vert="horz" wrap="square" lIns="91433" tIns="45700" rIns="91433" bIns="45700" rtlCol="0" anchor="ctr" anchorCtr="0">
            <a:noAutofit/>
          </a:bodyPr>
          <a:lstStyle/>
          <a:p>
            <a:r>
              <a:rPr lang="pt-BR"/>
              <a:t>©</a:t>
            </a:r>
            <a:r>
              <a:rPr lang="pt-BR" i="1"/>
              <a:t> Instituto Santos Dumont (ISD)</a:t>
            </a:r>
            <a:endParaRPr i="1"/>
          </a:p>
        </p:txBody>
      </p:sp>
      <p:sp>
        <p:nvSpPr>
          <p:cNvPr id="125" name="Google Shape;125;p25"/>
          <p:cNvSpPr txBox="1">
            <a:spLocks noGrp="1"/>
          </p:cNvSpPr>
          <p:nvPr>
            <p:ph type="title"/>
          </p:nvPr>
        </p:nvSpPr>
        <p:spPr>
          <a:xfrm>
            <a:off x="7026216" y="4315600"/>
            <a:ext cx="5084800" cy="1943600"/>
          </a:xfrm>
          <a:prstGeom prst="rect">
            <a:avLst/>
          </a:prstGeom>
          <a:noFill/>
          <a:ln>
            <a:noFill/>
          </a:ln>
        </p:spPr>
        <p:txBody>
          <a:bodyPr spcFirstLastPara="1" vert="horz" wrap="square" lIns="91433" tIns="45700" rIns="91433" bIns="45700" rtlCol="0" anchor="ctr" anchorCtr="0">
            <a:noAutofit/>
          </a:bodyPr>
          <a:lstStyle/>
          <a:p>
            <a:pPr algn="just">
              <a:buSzPts val="3400"/>
            </a:pPr>
            <a:r>
              <a:rPr lang="pt-BR" sz="2267" dirty="0">
                <a:solidFill>
                  <a:srgbClr val="000000"/>
                </a:solidFill>
                <a:latin typeface="Nunito"/>
                <a:ea typeface="Nunito"/>
                <a:cs typeface="Nunito"/>
                <a:sym typeface="Nunito"/>
              </a:rPr>
              <a:t>Bruno Henrique E Silva Bezerra</a:t>
            </a:r>
            <a:endParaRPr sz="2267" dirty="0">
              <a:solidFill>
                <a:srgbClr val="000000"/>
              </a:solidFill>
              <a:latin typeface="Nunito"/>
              <a:ea typeface="Nunito"/>
              <a:cs typeface="Nunito"/>
              <a:sym typeface="Nunito"/>
            </a:endParaRPr>
          </a:p>
          <a:p>
            <a:pPr algn="just">
              <a:buSzPts val="3400"/>
            </a:pPr>
            <a:endParaRPr sz="2267" dirty="0">
              <a:solidFill>
                <a:srgbClr val="000000"/>
              </a:solidFill>
              <a:latin typeface="Nunito"/>
              <a:ea typeface="Nunito"/>
              <a:cs typeface="Nunito"/>
              <a:sym typeface="Nunito"/>
            </a:endParaRPr>
          </a:p>
          <a:p>
            <a:pPr algn="just">
              <a:buSzPts val="3400"/>
            </a:pPr>
            <a:endParaRPr sz="2267" dirty="0">
              <a:solidFill>
                <a:srgbClr val="000000"/>
              </a:solidFill>
              <a:latin typeface="Nunito"/>
              <a:ea typeface="Nunito"/>
              <a:cs typeface="Nunito"/>
              <a:sym typeface="Nunito"/>
            </a:endParaRPr>
          </a:p>
        </p:txBody>
      </p:sp>
      <p:sp>
        <p:nvSpPr>
          <p:cNvPr id="126" name="Google Shape;126;p25"/>
          <p:cNvSpPr txBox="1"/>
          <p:nvPr/>
        </p:nvSpPr>
        <p:spPr>
          <a:xfrm>
            <a:off x="3844524" y="2449456"/>
            <a:ext cx="8064141" cy="3000000"/>
          </a:xfrm>
          <a:prstGeom prst="rect">
            <a:avLst/>
          </a:prstGeom>
          <a:noFill/>
          <a:ln>
            <a:noFill/>
          </a:ln>
        </p:spPr>
        <p:txBody>
          <a:bodyPr spcFirstLastPara="1" wrap="square" lIns="91433" tIns="91433" rIns="91433" bIns="91433" anchor="t" anchorCtr="0">
            <a:noAutofit/>
          </a:bodyPr>
          <a:lstStyle/>
          <a:p>
            <a:pPr algn="r"/>
            <a:r>
              <a:rPr lang="pt-BR" sz="6000" dirty="0"/>
              <a:t>Fund. de Programação</a:t>
            </a:r>
          </a:p>
        </p:txBody>
      </p:sp>
      <p:sp>
        <p:nvSpPr>
          <p:cNvPr id="6" name="CaixaDeTexto 5">
            <a:extLst>
              <a:ext uri="{FF2B5EF4-FFF2-40B4-BE49-F238E27FC236}">
                <a16:creationId xmlns="" xmlns:a16="http://schemas.microsoft.com/office/drawing/2014/main" id="{20425728-5878-42B5-BBFD-A31E3C1D546C}"/>
              </a:ext>
            </a:extLst>
          </p:cNvPr>
          <p:cNvSpPr txBox="1"/>
          <p:nvPr/>
        </p:nvSpPr>
        <p:spPr>
          <a:xfrm>
            <a:off x="6308035" y="5753778"/>
            <a:ext cx="6132210" cy="369332"/>
          </a:xfrm>
          <a:prstGeom prst="rect">
            <a:avLst/>
          </a:prstGeom>
          <a:noFill/>
        </p:spPr>
        <p:txBody>
          <a:bodyPr wrap="square" rtlCol="0">
            <a:spAutoFit/>
          </a:bodyPr>
          <a:lstStyle/>
          <a:p>
            <a:r>
              <a:rPr lang="pt-BR" dirty="0" smtClean="0"/>
              <a:t>Prof</a:t>
            </a:r>
            <a:r>
              <a:rPr lang="pt-BR" b="1" dirty="0" smtClean="0"/>
              <a:t>. </a:t>
            </a:r>
            <a:r>
              <a:rPr lang="pt-BR" dirty="0"/>
              <a:t>Dr. André Felipe Oliveira de Azevedo Dantas</a:t>
            </a:r>
            <a:endParaRPr lang="pt-BR" b="1"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MATERIAIS E MÉTODOS</a:t>
            </a:r>
            <a:endParaRPr lang="pt-BR" dirty="0">
              <a:solidFill>
                <a:schemeClr val="bg1"/>
              </a:solidFill>
            </a:endParaRPr>
          </a:p>
        </p:txBody>
      </p:sp>
      <p:pic>
        <p:nvPicPr>
          <p:cNvPr id="2" name="Imagem 1"/>
          <p:cNvPicPr>
            <a:picLocks noChangeAspect="1"/>
          </p:cNvPicPr>
          <p:nvPr/>
        </p:nvPicPr>
        <p:blipFill rotWithShape="1">
          <a:blip r:embed="rId2"/>
          <a:srcRect l="44854" t="32049" r="21377" b="10163"/>
          <a:stretch/>
        </p:blipFill>
        <p:spPr>
          <a:xfrm>
            <a:off x="2745449" y="47664"/>
            <a:ext cx="3415504" cy="3286047"/>
          </a:xfrm>
          <a:prstGeom prst="rect">
            <a:avLst/>
          </a:prstGeom>
          <a:ln>
            <a:solidFill>
              <a:schemeClr val="tx1"/>
            </a:solidFill>
          </a:ln>
        </p:spPr>
      </p:pic>
      <p:pic>
        <p:nvPicPr>
          <p:cNvPr id="4" name="Imagem 3"/>
          <p:cNvPicPr>
            <a:picLocks noChangeAspect="1"/>
          </p:cNvPicPr>
          <p:nvPr/>
        </p:nvPicPr>
        <p:blipFill rotWithShape="1">
          <a:blip r:embed="rId3"/>
          <a:srcRect l="50960" t="28535" r="26459" b="31711"/>
          <a:stretch/>
        </p:blipFill>
        <p:spPr>
          <a:xfrm>
            <a:off x="8589360" y="191671"/>
            <a:ext cx="2938073" cy="2908092"/>
          </a:xfrm>
          <a:prstGeom prst="rect">
            <a:avLst/>
          </a:prstGeom>
          <a:ln>
            <a:solidFill>
              <a:schemeClr val="tx1"/>
            </a:solidFill>
          </a:ln>
        </p:spPr>
      </p:pic>
      <p:pic>
        <p:nvPicPr>
          <p:cNvPr id="8" name="Imagem 7"/>
          <p:cNvPicPr>
            <a:picLocks noChangeAspect="1"/>
          </p:cNvPicPr>
          <p:nvPr/>
        </p:nvPicPr>
        <p:blipFill rotWithShape="1">
          <a:blip r:embed="rId4"/>
          <a:srcRect l="44739" t="32179" r="21850" b="32476"/>
          <a:stretch/>
        </p:blipFill>
        <p:spPr>
          <a:xfrm>
            <a:off x="2625529" y="3537680"/>
            <a:ext cx="3415504" cy="2181069"/>
          </a:xfrm>
          <a:prstGeom prst="rect">
            <a:avLst/>
          </a:prstGeom>
          <a:ln>
            <a:solidFill>
              <a:schemeClr val="tx1"/>
            </a:solidFill>
          </a:ln>
        </p:spPr>
      </p:pic>
      <p:pic>
        <p:nvPicPr>
          <p:cNvPr id="9" name="Imagem 8"/>
          <p:cNvPicPr>
            <a:picLocks noChangeAspect="1"/>
          </p:cNvPicPr>
          <p:nvPr/>
        </p:nvPicPr>
        <p:blipFill rotWithShape="1">
          <a:blip r:embed="rId5"/>
          <a:srcRect l="50845" t="37347" r="27842" b="25768"/>
          <a:stretch/>
        </p:blipFill>
        <p:spPr>
          <a:xfrm>
            <a:off x="8589360" y="3273217"/>
            <a:ext cx="2938073" cy="3048270"/>
          </a:xfrm>
          <a:prstGeom prst="rect">
            <a:avLst/>
          </a:prstGeom>
          <a:ln>
            <a:solidFill>
              <a:schemeClr val="tx1"/>
            </a:solidFill>
          </a:ln>
        </p:spPr>
      </p:pic>
      <p:sp>
        <p:nvSpPr>
          <p:cNvPr id="11" name="CaixaDeTexto 10"/>
          <p:cNvSpPr txBox="1"/>
          <p:nvPr/>
        </p:nvSpPr>
        <p:spPr>
          <a:xfrm>
            <a:off x="47221" y="571480"/>
            <a:ext cx="2698227" cy="2308324"/>
          </a:xfrm>
          <a:prstGeom prst="rect">
            <a:avLst/>
          </a:prstGeom>
          <a:noFill/>
        </p:spPr>
        <p:txBody>
          <a:bodyPr wrap="square" rtlCol="0">
            <a:spAutoFit/>
          </a:bodyPr>
          <a:lstStyle/>
          <a:p>
            <a:pPr algn="ctr"/>
            <a:r>
              <a:rPr lang="pt-BR" dirty="0" smtClean="0"/>
              <a:t>Experimento 1: </a:t>
            </a:r>
            <a:r>
              <a:rPr lang="pt-BR" dirty="0"/>
              <a:t>Para autenticar as medições do JAMA e a capacidade de estimar o </a:t>
            </a:r>
            <a:r>
              <a:rPr lang="pt-BR" dirty="0" smtClean="0"/>
              <a:t>ângulo articular</a:t>
            </a:r>
            <a:r>
              <a:rPr lang="pt-BR" dirty="0"/>
              <a:t/>
            </a:r>
            <a:br>
              <a:rPr lang="pt-BR" dirty="0"/>
            </a:br>
            <a:r>
              <a:rPr lang="pt-BR" dirty="0"/>
              <a:t>utilizando o </a:t>
            </a:r>
            <a:r>
              <a:rPr lang="pt-BR" dirty="0" err="1"/>
              <a:t>PyJama</a:t>
            </a:r>
            <a:r>
              <a:rPr lang="pt-BR" dirty="0"/>
              <a:t>, foi </a:t>
            </a:r>
            <a:r>
              <a:rPr lang="pt-BR" dirty="0" smtClean="0"/>
              <a:t>feita uma </a:t>
            </a:r>
            <a:r>
              <a:rPr lang="pt-BR" dirty="0"/>
              <a:t>coleta em </a:t>
            </a:r>
            <a:r>
              <a:rPr lang="pt-BR" dirty="0" smtClean="0"/>
              <a:t> </a:t>
            </a:r>
            <a:r>
              <a:rPr lang="pt-BR" dirty="0"/>
              <a:t>situação controlada. </a:t>
            </a:r>
            <a:br>
              <a:rPr lang="pt-BR" dirty="0"/>
            </a:br>
            <a:endParaRPr lang="pt-BR" dirty="0"/>
          </a:p>
        </p:txBody>
      </p:sp>
      <p:sp>
        <p:nvSpPr>
          <p:cNvPr id="12" name="CaixaDeTexto 11"/>
          <p:cNvSpPr txBox="1"/>
          <p:nvPr/>
        </p:nvSpPr>
        <p:spPr>
          <a:xfrm>
            <a:off x="6248275" y="656491"/>
            <a:ext cx="2167451" cy="2031325"/>
          </a:xfrm>
          <a:prstGeom prst="rect">
            <a:avLst/>
          </a:prstGeom>
          <a:noFill/>
        </p:spPr>
        <p:txBody>
          <a:bodyPr wrap="square" rtlCol="0">
            <a:spAutoFit/>
          </a:bodyPr>
          <a:lstStyle/>
          <a:p>
            <a:pPr algn="ctr"/>
            <a:r>
              <a:rPr lang="pt-BR" dirty="0" smtClean="0"/>
              <a:t>Experimento 2: </a:t>
            </a:r>
            <a:r>
              <a:rPr lang="pt-BR" dirty="0"/>
              <a:t>testar o uso do JAMA em uma situação de avaliação</a:t>
            </a:r>
            <a:br>
              <a:rPr lang="pt-BR" dirty="0"/>
            </a:br>
            <a:r>
              <a:rPr lang="pt-BR" dirty="0"/>
              <a:t>real da marcha humana. </a:t>
            </a:r>
            <a:br>
              <a:rPr lang="pt-BR" dirty="0"/>
            </a:br>
            <a:endParaRPr lang="pt-BR" dirty="0"/>
          </a:p>
        </p:txBody>
      </p:sp>
      <p:sp>
        <p:nvSpPr>
          <p:cNvPr id="13" name="CaixaDeTexto 12"/>
          <p:cNvSpPr txBox="1"/>
          <p:nvPr/>
        </p:nvSpPr>
        <p:spPr>
          <a:xfrm>
            <a:off x="79584" y="3442389"/>
            <a:ext cx="2545945" cy="3693319"/>
          </a:xfrm>
          <a:prstGeom prst="rect">
            <a:avLst/>
          </a:prstGeom>
          <a:noFill/>
        </p:spPr>
        <p:txBody>
          <a:bodyPr wrap="square" rtlCol="0">
            <a:spAutoFit/>
          </a:bodyPr>
          <a:lstStyle/>
          <a:p>
            <a:pPr algn="ctr"/>
            <a:r>
              <a:rPr lang="pt-BR" dirty="0" smtClean="0"/>
              <a:t>Experimento 3: </a:t>
            </a:r>
            <a:r>
              <a:rPr lang="pt-BR" dirty="0"/>
              <a:t>Para realizar o teste sobre as estimativas realizadas pelos algoritmos implementados</a:t>
            </a:r>
            <a:br>
              <a:rPr lang="pt-BR" dirty="0"/>
            </a:br>
            <a:r>
              <a:rPr lang="pt-BR" dirty="0"/>
              <a:t>na </a:t>
            </a:r>
            <a:r>
              <a:rPr lang="pt-BR" dirty="0" err="1"/>
              <a:t>PyJama</a:t>
            </a:r>
            <a:r>
              <a:rPr lang="pt-BR" dirty="0"/>
              <a:t>, foram analisados os dados de dispositivos padrão-ouro e utilizadas as estimativas</a:t>
            </a:r>
            <a:br>
              <a:rPr lang="pt-BR" dirty="0"/>
            </a:br>
            <a:r>
              <a:rPr lang="pt-BR" dirty="0"/>
              <a:t>destes dispositivos como referência. </a:t>
            </a:r>
            <a:br>
              <a:rPr lang="pt-BR" dirty="0"/>
            </a:br>
            <a:endParaRPr lang="pt-BR" dirty="0"/>
          </a:p>
        </p:txBody>
      </p:sp>
      <p:sp>
        <p:nvSpPr>
          <p:cNvPr id="14" name="CaixaDeTexto 13"/>
          <p:cNvSpPr txBox="1"/>
          <p:nvPr/>
        </p:nvSpPr>
        <p:spPr>
          <a:xfrm>
            <a:off x="6431145" y="3273217"/>
            <a:ext cx="1984581" cy="3693319"/>
          </a:xfrm>
          <a:prstGeom prst="rect">
            <a:avLst/>
          </a:prstGeom>
          <a:noFill/>
        </p:spPr>
        <p:txBody>
          <a:bodyPr wrap="square" rtlCol="0">
            <a:spAutoFit/>
          </a:bodyPr>
          <a:lstStyle/>
          <a:p>
            <a:pPr algn="ctr"/>
            <a:r>
              <a:rPr lang="pt-BR" dirty="0" smtClean="0"/>
              <a:t>Experimento 4: </a:t>
            </a:r>
            <a:r>
              <a:rPr lang="pt-BR" dirty="0"/>
              <a:t>avaliar</a:t>
            </a:r>
            <a:br>
              <a:rPr lang="pt-BR" dirty="0"/>
            </a:br>
            <a:r>
              <a:rPr lang="pt-BR" dirty="0"/>
              <a:t>a compatibilidade dos dados do JAMA com um </a:t>
            </a:r>
            <a:r>
              <a:rPr lang="pt-BR" i="1" dirty="0"/>
              <a:t>software </a:t>
            </a:r>
            <a:r>
              <a:rPr lang="pt-BR" dirty="0"/>
              <a:t>de acesso aberto para avaliação</a:t>
            </a:r>
            <a:br>
              <a:rPr lang="pt-BR" dirty="0"/>
            </a:br>
            <a:r>
              <a:rPr lang="pt-BR" dirty="0"/>
              <a:t>de marcha. O </a:t>
            </a:r>
            <a:r>
              <a:rPr lang="pt-BR" i="1" dirty="0"/>
              <a:t>software </a:t>
            </a:r>
            <a:r>
              <a:rPr lang="pt-BR" dirty="0"/>
              <a:t>escolhido foi o </a:t>
            </a:r>
            <a:r>
              <a:rPr lang="pt-BR" dirty="0" err="1"/>
              <a:t>GaitPy</a:t>
            </a:r>
            <a:r>
              <a:rPr lang="pt-BR" dirty="0"/>
              <a:t> (v1.6.0), </a:t>
            </a:r>
            <a:br>
              <a:rPr lang="pt-BR" dirty="0"/>
            </a:br>
            <a:endParaRPr lang="pt-BR" dirty="0"/>
          </a:p>
        </p:txBody>
      </p:sp>
    </p:spTree>
    <p:extLst>
      <p:ext uri="{BB962C8B-B14F-4D97-AF65-F5344CB8AC3E}">
        <p14:creationId xmlns:p14="http://schemas.microsoft.com/office/powerpoint/2010/main" val="1504028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par>
                                <p:cTn id="24" presetID="10" presetClass="entr" presetSubtype="0"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9"/>
                                        </p:tgtEl>
                                        <p:attrNameLst>
                                          <p:attrName>style.visibility</p:attrName>
                                        </p:attrNameLst>
                                      </p:cBhvr>
                                      <p:to>
                                        <p:strVal val="visible"/>
                                      </p:to>
                                    </p:set>
                                    <p:animEffect transition="in" filter="fade">
                                      <p:cBhvr>
                                        <p:cTn id="3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1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21215" y="518553"/>
            <a:ext cx="10800008" cy="10187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RESULTADOS E DISCUSSÃO</a:t>
            </a:r>
            <a:endParaRPr lang="pt-BR" dirty="0">
              <a:solidFill>
                <a:schemeClr val="bg1"/>
              </a:solidFill>
            </a:endParaRPr>
          </a:p>
        </p:txBody>
      </p:sp>
      <p:pic>
        <p:nvPicPr>
          <p:cNvPr id="7" name="Picture 6" descr="Resultado de imagem para instituto santos dumont">
            <a:extLst>
              <a:ext uri="{FF2B5EF4-FFF2-40B4-BE49-F238E27FC236}">
                <a16:creationId xmlns="" xmlns:a16="http://schemas.microsoft.com/office/drawing/2014/main" id="{F1C08566-1BA9-4772-9579-A506338A4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862" y="518553"/>
            <a:ext cx="1118672" cy="1018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3" name="Imagem 2"/>
          <p:cNvPicPr>
            <a:picLocks noChangeAspect="1"/>
          </p:cNvPicPr>
          <p:nvPr/>
        </p:nvPicPr>
        <p:blipFill rotWithShape="1">
          <a:blip r:embed="rId4"/>
          <a:srcRect l="41857" t="32634" r="19547" b="14497"/>
          <a:stretch/>
        </p:blipFill>
        <p:spPr>
          <a:xfrm>
            <a:off x="721215" y="1904402"/>
            <a:ext cx="5021705" cy="3867462"/>
          </a:xfrm>
          <a:prstGeom prst="rect">
            <a:avLst/>
          </a:prstGeom>
        </p:spPr>
      </p:pic>
      <p:pic>
        <p:nvPicPr>
          <p:cNvPr id="4" name="Imagem 3"/>
          <p:cNvPicPr>
            <a:picLocks noChangeAspect="1"/>
          </p:cNvPicPr>
          <p:nvPr/>
        </p:nvPicPr>
        <p:blipFill rotWithShape="1">
          <a:blip r:embed="rId5"/>
          <a:srcRect l="41513" t="32099" r="19546" b="12039"/>
          <a:stretch/>
        </p:blipFill>
        <p:spPr>
          <a:xfrm>
            <a:off x="6096000" y="1690687"/>
            <a:ext cx="5066675" cy="4086432"/>
          </a:xfrm>
          <a:prstGeom prst="rect">
            <a:avLst/>
          </a:prstGeom>
        </p:spPr>
      </p:pic>
      <p:sp>
        <p:nvSpPr>
          <p:cNvPr id="8" name="CaixaDeTexto 7"/>
          <p:cNvSpPr txBox="1"/>
          <p:nvPr/>
        </p:nvSpPr>
        <p:spPr>
          <a:xfrm>
            <a:off x="2428407" y="5954341"/>
            <a:ext cx="1828800" cy="369332"/>
          </a:xfrm>
          <a:prstGeom prst="rect">
            <a:avLst/>
          </a:prstGeom>
          <a:noFill/>
        </p:spPr>
        <p:txBody>
          <a:bodyPr wrap="square" rtlCol="0">
            <a:spAutoFit/>
          </a:bodyPr>
          <a:lstStyle/>
          <a:p>
            <a:r>
              <a:rPr lang="pt-BR" dirty="0" smtClean="0"/>
              <a:t>Experimento 1</a:t>
            </a:r>
            <a:endParaRPr lang="pt-BR" dirty="0"/>
          </a:p>
        </p:txBody>
      </p:sp>
      <p:sp>
        <p:nvSpPr>
          <p:cNvPr id="9" name="CaixaDeTexto 8"/>
          <p:cNvSpPr txBox="1"/>
          <p:nvPr/>
        </p:nvSpPr>
        <p:spPr>
          <a:xfrm>
            <a:off x="8217109" y="5954341"/>
            <a:ext cx="1828800" cy="369332"/>
          </a:xfrm>
          <a:prstGeom prst="rect">
            <a:avLst/>
          </a:prstGeom>
          <a:noFill/>
        </p:spPr>
        <p:txBody>
          <a:bodyPr wrap="square" rtlCol="0">
            <a:spAutoFit/>
          </a:bodyPr>
          <a:lstStyle/>
          <a:p>
            <a:r>
              <a:rPr lang="pt-BR" dirty="0" smtClean="0"/>
              <a:t>Experimento 2</a:t>
            </a:r>
            <a:endParaRPr lang="pt-BR" dirty="0"/>
          </a:p>
        </p:txBody>
      </p:sp>
    </p:spTree>
    <p:extLst>
      <p:ext uri="{BB962C8B-B14F-4D97-AF65-F5344CB8AC3E}">
        <p14:creationId xmlns:p14="http://schemas.microsoft.com/office/powerpoint/2010/main" val="3716564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21215" y="518553"/>
            <a:ext cx="10800008" cy="10187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RESULTADOS E DISCUSSÃO</a:t>
            </a:r>
            <a:endParaRPr lang="pt-BR" dirty="0">
              <a:solidFill>
                <a:schemeClr val="bg1"/>
              </a:solidFill>
            </a:endParaRPr>
          </a:p>
        </p:txBody>
      </p:sp>
      <p:pic>
        <p:nvPicPr>
          <p:cNvPr id="7" name="Picture 6" descr="Resultado de imagem para instituto santos dumont">
            <a:extLst>
              <a:ext uri="{FF2B5EF4-FFF2-40B4-BE49-F238E27FC236}">
                <a16:creationId xmlns="" xmlns:a16="http://schemas.microsoft.com/office/drawing/2014/main" id="{F1C08566-1BA9-4772-9579-A506338A4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862" y="518553"/>
            <a:ext cx="1118672" cy="1018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4" name="Imagem 3"/>
          <p:cNvPicPr>
            <a:picLocks noChangeAspect="1"/>
          </p:cNvPicPr>
          <p:nvPr/>
        </p:nvPicPr>
        <p:blipFill rotWithShape="1">
          <a:blip r:embed="rId4"/>
          <a:srcRect l="42089" t="34887" r="20237" b="11537"/>
          <a:stretch/>
        </p:blipFill>
        <p:spPr>
          <a:xfrm>
            <a:off x="3492708" y="1690688"/>
            <a:ext cx="5404270" cy="4320917"/>
          </a:xfrm>
          <a:prstGeom prst="rect">
            <a:avLst/>
          </a:prstGeom>
        </p:spPr>
      </p:pic>
      <p:sp>
        <p:nvSpPr>
          <p:cNvPr id="11" name="CaixaDeTexto 10"/>
          <p:cNvSpPr txBox="1"/>
          <p:nvPr/>
        </p:nvSpPr>
        <p:spPr>
          <a:xfrm>
            <a:off x="5206819" y="6232296"/>
            <a:ext cx="1828800" cy="369332"/>
          </a:xfrm>
          <a:prstGeom prst="rect">
            <a:avLst/>
          </a:prstGeom>
          <a:noFill/>
        </p:spPr>
        <p:txBody>
          <a:bodyPr wrap="square" rtlCol="0">
            <a:spAutoFit/>
          </a:bodyPr>
          <a:lstStyle/>
          <a:p>
            <a:r>
              <a:rPr lang="pt-BR" dirty="0" smtClean="0"/>
              <a:t>Experimento 3</a:t>
            </a:r>
            <a:endParaRPr lang="pt-BR" dirty="0"/>
          </a:p>
        </p:txBody>
      </p:sp>
    </p:spTree>
    <p:extLst>
      <p:ext uri="{BB962C8B-B14F-4D97-AF65-F5344CB8AC3E}">
        <p14:creationId xmlns:p14="http://schemas.microsoft.com/office/powerpoint/2010/main" val="251809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21215" y="518553"/>
            <a:ext cx="10800008" cy="10187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RESULTADOS E DISCUSSÃO</a:t>
            </a:r>
            <a:endParaRPr lang="pt-BR" dirty="0">
              <a:solidFill>
                <a:schemeClr val="bg1"/>
              </a:solidFill>
            </a:endParaRPr>
          </a:p>
        </p:txBody>
      </p:sp>
      <p:pic>
        <p:nvPicPr>
          <p:cNvPr id="7" name="Picture 6" descr="Resultado de imagem para instituto santos dumont">
            <a:extLst>
              <a:ext uri="{FF2B5EF4-FFF2-40B4-BE49-F238E27FC236}">
                <a16:creationId xmlns="" xmlns:a16="http://schemas.microsoft.com/office/drawing/2014/main" id="{F1C08566-1BA9-4772-9579-A506338A4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862" y="518553"/>
            <a:ext cx="1118672" cy="1018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rotWithShape="1">
          <a:blip r:embed="rId4"/>
          <a:srcRect l="41743" t="38748" r="20468" b="15145"/>
          <a:stretch/>
        </p:blipFill>
        <p:spPr>
          <a:xfrm>
            <a:off x="2938071" y="1690687"/>
            <a:ext cx="6620655" cy="4541609"/>
          </a:xfrm>
          <a:prstGeom prst="rect">
            <a:avLst/>
          </a:prstGeom>
        </p:spPr>
      </p:pic>
      <p:sp>
        <p:nvSpPr>
          <p:cNvPr id="8" name="CaixaDeTexto 7"/>
          <p:cNvSpPr txBox="1"/>
          <p:nvPr/>
        </p:nvSpPr>
        <p:spPr>
          <a:xfrm>
            <a:off x="5206819" y="6232296"/>
            <a:ext cx="1828800" cy="369332"/>
          </a:xfrm>
          <a:prstGeom prst="rect">
            <a:avLst/>
          </a:prstGeom>
          <a:noFill/>
        </p:spPr>
        <p:txBody>
          <a:bodyPr wrap="square" rtlCol="0">
            <a:spAutoFit/>
          </a:bodyPr>
          <a:lstStyle/>
          <a:p>
            <a:r>
              <a:rPr lang="pt-BR" dirty="0" smtClean="0"/>
              <a:t>Experimento 4</a:t>
            </a:r>
            <a:endParaRPr lang="pt-BR" dirty="0"/>
          </a:p>
        </p:txBody>
      </p:sp>
    </p:spTree>
    <p:extLst>
      <p:ext uri="{BB962C8B-B14F-4D97-AF65-F5344CB8AC3E}">
        <p14:creationId xmlns:p14="http://schemas.microsoft.com/office/powerpoint/2010/main" val="1435597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21215" y="518553"/>
            <a:ext cx="10800008" cy="10187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CONCLUSÃO</a:t>
            </a:r>
            <a:endParaRPr lang="pt-BR" dirty="0">
              <a:solidFill>
                <a:schemeClr val="bg1"/>
              </a:solidFill>
            </a:endParaRPr>
          </a:p>
        </p:txBody>
      </p:sp>
      <p:pic>
        <p:nvPicPr>
          <p:cNvPr id="7" name="Picture 6" descr="Resultado de imagem para instituto santos dumont">
            <a:extLst>
              <a:ext uri="{FF2B5EF4-FFF2-40B4-BE49-F238E27FC236}">
                <a16:creationId xmlns="" xmlns:a16="http://schemas.microsoft.com/office/drawing/2014/main" id="{F1C08566-1BA9-4772-9579-A506338A4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862" y="518553"/>
            <a:ext cx="1118672" cy="1018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9" name="Espaço Reservado para Conteúdo 2"/>
          <p:cNvSpPr>
            <a:spLocks noGrp="1"/>
          </p:cNvSpPr>
          <p:nvPr>
            <p:ph idx="1"/>
          </p:nvPr>
        </p:nvSpPr>
        <p:spPr>
          <a:xfrm>
            <a:off x="838200" y="1825625"/>
            <a:ext cx="10515600" cy="4351338"/>
          </a:xfrm>
        </p:spPr>
        <p:txBody>
          <a:bodyPr>
            <a:noAutofit/>
          </a:bodyPr>
          <a:lstStyle/>
          <a:p>
            <a:pPr algn="just"/>
            <a:r>
              <a:rPr lang="pt-BR" sz="2400" dirty="0"/>
              <a:t>É</a:t>
            </a:r>
            <a:r>
              <a:rPr lang="pt-BR" sz="2400" dirty="0" smtClean="0"/>
              <a:t> </a:t>
            </a:r>
            <a:r>
              <a:rPr lang="pt-BR" sz="2400" dirty="0"/>
              <a:t>factível o desenvolvimento e uso do </a:t>
            </a:r>
            <a:r>
              <a:rPr lang="pt-BR" sz="2400" dirty="0" smtClean="0"/>
              <a:t>sistema proposto</a:t>
            </a:r>
            <a:r>
              <a:rPr lang="pt-BR" sz="2400" dirty="0"/>
              <a:t>, seja de forma integral ou parcial por outros pesquisadores, devido ao </a:t>
            </a:r>
            <a:r>
              <a:rPr lang="pt-BR" sz="2400" dirty="0" smtClean="0"/>
              <a:t>funcionamento modular </a:t>
            </a:r>
            <a:r>
              <a:rPr lang="pt-BR" sz="2400" dirty="0"/>
              <a:t>do </a:t>
            </a:r>
            <a:r>
              <a:rPr lang="pt-BR" sz="2400" dirty="0" smtClean="0"/>
              <a:t>sistema; </a:t>
            </a:r>
          </a:p>
          <a:p>
            <a:pPr algn="just"/>
            <a:r>
              <a:rPr lang="pt-BR" sz="2400" dirty="0"/>
              <a:t>De acordo com os experimentos realizados, tanto o JAMA quanto a </a:t>
            </a:r>
            <a:r>
              <a:rPr lang="pt-BR" sz="2400" dirty="0" err="1"/>
              <a:t>PyJama</a:t>
            </a:r>
            <a:r>
              <a:rPr lang="pt-BR" sz="2400" dirty="0"/>
              <a:t> se apresentaram aptos a cumprir os objetivos </a:t>
            </a:r>
            <a:r>
              <a:rPr lang="pt-BR" sz="2400" dirty="0" smtClean="0"/>
              <a:t>propostos</a:t>
            </a:r>
            <a:r>
              <a:rPr lang="pt-BR" sz="2400" dirty="0"/>
              <a:t>;</a:t>
            </a:r>
            <a:r>
              <a:rPr lang="pt-BR" sz="2400" dirty="0" smtClean="0"/>
              <a:t> </a:t>
            </a:r>
          </a:p>
          <a:p>
            <a:pPr algn="just"/>
            <a:r>
              <a:rPr lang="pt-BR" sz="2400" dirty="0"/>
              <a:t>Em sua versão atual, o sistema proposto está restrito a comunidade acadêmica, </a:t>
            </a:r>
            <a:r>
              <a:rPr lang="pt-BR" sz="2400" dirty="0" smtClean="0"/>
              <a:t>e para poder </a:t>
            </a:r>
            <a:r>
              <a:rPr lang="pt-BR" sz="2400" dirty="0"/>
              <a:t>transpassar </a:t>
            </a:r>
            <a:r>
              <a:rPr lang="pt-BR" sz="2400" dirty="0" smtClean="0"/>
              <a:t>este limite, </a:t>
            </a:r>
            <a:r>
              <a:rPr lang="pt-BR" sz="2400" dirty="0"/>
              <a:t>o </a:t>
            </a:r>
            <a:r>
              <a:rPr lang="pt-BR" sz="2400" dirty="0" smtClean="0"/>
              <a:t>sistema necessita </a:t>
            </a:r>
            <a:r>
              <a:rPr lang="pt-BR" sz="2400" dirty="0"/>
              <a:t>passar por validação, </a:t>
            </a:r>
            <a:r>
              <a:rPr lang="pt-BR" sz="2400" dirty="0" smtClean="0"/>
              <a:t>testes exaustivos </a:t>
            </a:r>
            <a:r>
              <a:rPr lang="pt-BR" sz="2400" dirty="0"/>
              <a:t>e, principalmente, receber a adição de uma interface gráfica que facilite e guie </a:t>
            </a:r>
            <a:r>
              <a:rPr lang="pt-BR" sz="2400" dirty="0" smtClean="0"/>
              <a:t>o usuário </a:t>
            </a:r>
            <a:r>
              <a:rPr lang="pt-BR" sz="2400" dirty="0"/>
              <a:t>durante o processo de análise dos dados. </a:t>
            </a:r>
            <a:endParaRPr lang="pt-BR" sz="2400" dirty="0" smtClean="0"/>
          </a:p>
          <a:p>
            <a:pPr algn="just"/>
            <a:r>
              <a:rPr lang="pt-BR" sz="2400" dirty="0" smtClean="0"/>
              <a:t>Tanto </a:t>
            </a:r>
            <a:r>
              <a:rPr lang="pt-BR" sz="2400" dirty="0"/>
              <a:t>o JAMA quanto a </a:t>
            </a:r>
            <a:r>
              <a:rPr lang="pt-BR" sz="2400" dirty="0" err="1"/>
              <a:t>PyJama</a:t>
            </a:r>
            <a:r>
              <a:rPr lang="pt-BR" sz="2400" dirty="0"/>
              <a:t> irão continuam em desenvolvimento, visando aperfeiçoar o que já foi implementado e adicionar novos recursos (</a:t>
            </a:r>
            <a:r>
              <a:rPr lang="pt-BR" sz="2400" dirty="0" smtClean="0"/>
              <a:t>como filtros</a:t>
            </a:r>
            <a:r>
              <a:rPr lang="pt-BR" sz="2400" dirty="0"/>
              <a:t>, classificadores, algoritmos de análise). </a:t>
            </a:r>
            <a:br>
              <a:rPr lang="pt-BR" sz="2400" dirty="0"/>
            </a:br>
            <a:r>
              <a:rPr lang="pt-BR" sz="2400" dirty="0"/>
              <a:t/>
            </a:r>
            <a:br>
              <a:rPr lang="pt-BR" sz="2400" dirty="0"/>
            </a:br>
            <a:r>
              <a:rPr lang="pt-BR" sz="2400" dirty="0"/>
              <a:t/>
            </a:r>
            <a:br>
              <a:rPr lang="pt-BR" sz="2400" dirty="0"/>
            </a:br>
            <a:r>
              <a:rPr lang="pt-BR" sz="2400" dirty="0"/>
              <a:t/>
            </a:r>
            <a:br>
              <a:rPr lang="pt-BR" sz="2400" dirty="0"/>
            </a:br>
            <a:endParaRPr lang="pt-BR" sz="2400" b="1" dirty="0"/>
          </a:p>
        </p:txBody>
      </p:sp>
    </p:spTree>
    <p:extLst>
      <p:ext uri="{BB962C8B-B14F-4D97-AF65-F5344CB8AC3E}">
        <p14:creationId xmlns:p14="http://schemas.microsoft.com/office/powerpoint/2010/main" val="3050216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xEl>
                                              <p:pRg st="1" end="1"/>
                                            </p:txEl>
                                          </p:spTgt>
                                        </p:tgtEl>
                                        <p:attrNameLst>
                                          <p:attrName>style.visibility</p:attrName>
                                        </p:attrNameLst>
                                      </p:cBhvr>
                                      <p:to>
                                        <p:strVal val="visible"/>
                                      </p:to>
                                    </p:set>
                                    <p:animEffect transition="in" filter="fade">
                                      <p:cBhvr>
                                        <p:cTn id="12" dur="500"/>
                                        <p:tgtEl>
                                          <p:spTgt spid="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xEl>
                                              <p:pRg st="2" end="2"/>
                                            </p:txEl>
                                          </p:spTgt>
                                        </p:tgtEl>
                                        <p:attrNameLst>
                                          <p:attrName>style.visibility</p:attrName>
                                        </p:attrNameLst>
                                      </p:cBhvr>
                                      <p:to>
                                        <p:strVal val="visible"/>
                                      </p:to>
                                    </p:set>
                                    <p:animEffect transition="in" filter="fade">
                                      <p:cBhvr>
                                        <p:cTn id="17" dur="500"/>
                                        <p:tgtEl>
                                          <p:spTgt spid="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3" end="3"/>
                                            </p:txEl>
                                          </p:spTgt>
                                        </p:tgtEl>
                                        <p:attrNameLst>
                                          <p:attrName>style.visibility</p:attrName>
                                        </p:attrNameLst>
                                      </p:cBhvr>
                                      <p:to>
                                        <p:strVal val="visible"/>
                                      </p:to>
                                    </p:set>
                                    <p:animEffect transition="in" filter="fade">
                                      <p:cBhvr>
                                        <p:cTn id="22"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2" name="Retângulo 1">
            <a:extLst>
              <a:ext uri="{FF2B5EF4-FFF2-40B4-BE49-F238E27FC236}">
                <a16:creationId xmlns="" xmlns:a16="http://schemas.microsoft.com/office/drawing/2014/main" id="{F5B59755-268F-44C0-9937-57AFAEC434D3}"/>
              </a:ext>
            </a:extLst>
          </p:cNvPr>
          <p:cNvSpPr/>
          <p:nvPr/>
        </p:nvSpPr>
        <p:spPr>
          <a:xfrm>
            <a:off x="5939760" y="3223817"/>
            <a:ext cx="253596" cy="461665"/>
          </a:xfrm>
          <a:prstGeom prst="rect">
            <a:avLst/>
          </a:prstGeom>
        </p:spPr>
        <p:txBody>
          <a:bodyPr wrap="none">
            <a:spAutoFit/>
          </a:bodyPr>
          <a:lstStyle/>
          <a:p>
            <a:r>
              <a:rPr lang="pt-BR" sz="2400" dirty="0"/>
              <a:t> </a:t>
            </a:r>
          </a:p>
        </p:txBody>
      </p:sp>
      <p:sp>
        <p:nvSpPr>
          <p:cNvPr id="5" name="Espaço Reservado para Texto 4">
            <a:extLst>
              <a:ext uri="{FF2B5EF4-FFF2-40B4-BE49-F238E27FC236}">
                <a16:creationId xmlns="" xmlns:a16="http://schemas.microsoft.com/office/drawing/2014/main" id="{4DDB0E1C-90D4-4CC8-9713-60A92DE24133}"/>
              </a:ext>
            </a:extLst>
          </p:cNvPr>
          <p:cNvSpPr>
            <a:spLocks noGrp="1"/>
          </p:cNvSpPr>
          <p:nvPr>
            <p:ph type="body" idx="1"/>
          </p:nvPr>
        </p:nvSpPr>
        <p:spPr/>
        <p:txBody>
          <a:bodyPr/>
          <a:lstStyle/>
          <a:p>
            <a:endParaRPr lang="pt-BR"/>
          </a:p>
        </p:txBody>
      </p:sp>
      <p:sp>
        <p:nvSpPr>
          <p:cNvPr id="7" name="Título 6">
            <a:extLst>
              <a:ext uri="{FF2B5EF4-FFF2-40B4-BE49-F238E27FC236}">
                <a16:creationId xmlns="" xmlns:a16="http://schemas.microsoft.com/office/drawing/2014/main" id="{8215FE4B-B3EB-4A37-B954-EA791A5849D8}"/>
              </a:ext>
            </a:extLst>
          </p:cNvPr>
          <p:cNvSpPr>
            <a:spLocks noGrp="1"/>
          </p:cNvSpPr>
          <p:nvPr>
            <p:ph type="title"/>
          </p:nvPr>
        </p:nvSpPr>
        <p:spPr/>
        <p:txBody>
          <a:bodyPr/>
          <a:lstStyle/>
          <a:p>
            <a:endParaRPr lang="pt-BR"/>
          </a:p>
        </p:txBody>
      </p:sp>
      <p:pic>
        <p:nvPicPr>
          <p:cNvPr id="8" name="Imagem 7">
            <a:extLst>
              <a:ext uri="{FF2B5EF4-FFF2-40B4-BE49-F238E27FC236}">
                <a16:creationId xmlns="" xmlns:a16="http://schemas.microsoft.com/office/drawing/2014/main" id="{7864E9C3-228F-4080-983A-AFB03C7B5479}"/>
              </a:ext>
            </a:extLst>
          </p:cNvPr>
          <p:cNvPicPr>
            <a:picLocks noChangeAspect="1"/>
          </p:cNvPicPr>
          <p:nvPr/>
        </p:nvPicPr>
        <p:blipFill>
          <a:blip r:embed="rId3"/>
          <a:stretch>
            <a:fillRect/>
          </a:stretch>
        </p:blipFill>
        <p:spPr>
          <a:xfrm>
            <a:off x="0" y="1674"/>
            <a:ext cx="12192000" cy="6854653"/>
          </a:xfrm>
          <a:prstGeom prst="rect">
            <a:avLst/>
          </a:prstGeom>
        </p:spPr>
      </p:pic>
      <p:sp>
        <p:nvSpPr>
          <p:cNvPr id="3" name="CaixaDeTexto 2"/>
          <p:cNvSpPr txBox="1"/>
          <p:nvPr/>
        </p:nvSpPr>
        <p:spPr>
          <a:xfrm>
            <a:off x="3915177" y="2305318"/>
            <a:ext cx="4365938" cy="1415772"/>
          </a:xfrm>
          <a:prstGeom prst="rect">
            <a:avLst/>
          </a:prstGeom>
          <a:solidFill>
            <a:schemeClr val="bg1"/>
          </a:solidFill>
        </p:spPr>
        <p:txBody>
          <a:bodyPr wrap="square" rtlCol="0">
            <a:spAutoFit/>
          </a:bodyPr>
          <a:lstStyle/>
          <a:p>
            <a:pPr algn="ctr"/>
            <a:r>
              <a:rPr lang="pt-BR" sz="3200" b="1" dirty="0" smtClean="0">
                <a:solidFill>
                  <a:schemeClr val="accent2"/>
                </a:solidFill>
              </a:rPr>
              <a:t>MUITO OBRIGADO!</a:t>
            </a:r>
          </a:p>
          <a:p>
            <a:pPr algn="ctr"/>
            <a:r>
              <a:rPr lang="pt-BR" dirty="0" smtClean="0">
                <a:hlinkClick r:id="rId4"/>
              </a:rPr>
              <a:t>bruno.bezerra@edu.isd.org.br</a:t>
            </a:r>
            <a:endParaRPr lang="pt-BR" dirty="0" smtClean="0"/>
          </a:p>
          <a:p>
            <a:pPr algn="ctr"/>
            <a:r>
              <a:rPr lang="pt-BR" dirty="0" smtClean="0">
                <a:hlinkClick r:id="rId5"/>
              </a:rPr>
              <a:t>brunohenrisilva2@Hotmail.com</a:t>
            </a:r>
            <a:endParaRPr lang="pt-BR" dirty="0" smtClean="0"/>
          </a:p>
          <a:p>
            <a:endParaRPr lang="pt-BR" dirty="0"/>
          </a:p>
        </p:txBody>
      </p:sp>
    </p:spTree>
    <p:extLst>
      <p:ext uri="{BB962C8B-B14F-4D97-AF65-F5344CB8AC3E}">
        <p14:creationId xmlns:p14="http://schemas.microsoft.com/office/powerpoint/2010/main" val="411420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aixaDeTexto 2"/>
          <p:cNvSpPr txBox="1"/>
          <p:nvPr/>
        </p:nvSpPr>
        <p:spPr>
          <a:xfrm>
            <a:off x="2503180" y="5679583"/>
            <a:ext cx="6748530" cy="708338"/>
          </a:xfrm>
          <a:prstGeom prst="rect">
            <a:avLst/>
          </a:prstGeom>
          <a:noFill/>
        </p:spPr>
        <p:txBody>
          <a:bodyPr wrap="square" rtlCol="0">
            <a:spAutoFit/>
          </a:bodyPr>
          <a:lstStyle/>
          <a:p>
            <a:endParaRPr lang="pt-BR" dirty="0"/>
          </a:p>
        </p:txBody>
      </p:sp>
      <p:pic>
        <p:nvPicPr>
          <p:cNvPr id="4" name="Imagem 3"/>
          <p:cNvPicPr>
            <a:picLocks noChangeAspect="1"/>
          </p:cNvPicPr>
          <p:nvPr/>
        </p:nvPicPr>
        <p:blipFill rotWithShape="1">
          <a:blip r:embed="rId2"/>
          <a:srcRect l="20767" t="23723" r="22119" b="7967"/>
          <a:stretch/>
        </p:blipFill>
        <p:spPr>
          <a:xfrm>
            <a:off x="1635200" y="450761"/>
            <a:ext cx="8484489" cy="5705341"/>
          </a:xfrm>
          <a:prstGeom prst="rect">
            <a:avLst/>
          </a:prstGeom>
          <a:ln>
            <a:solidFill>
              <a:schemeClr val="tx1"/>
            </a:solidFill>
          </a:ln>
        </p:spPr>
      </p:pic>
    </p:spTree>
    <p:extLst>
      <p:ext uri="{BB962C8B-B14F-4D97-AF65-F5344CB8AC3E}">
        <p14:creationId xmlns:p14="http://schemas.microsoft.com/office/powerpoint/2010/main" val="20382650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21215" y="518553"/>
            <a:ext cx="10800008" cy="10187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sp>
        <p:nvSpPr>
          <p:cNvPr id="3" name="Espaço Reservado para Conteúdo 2"/>
          <p:cNvSpPr>
            <a:spLocks noGrp="1"/>
          </p:cNvSpPr>
          <p:nvPr>
            <p:ph idx="1"/>
          </p:nvPr>
        </p:nvSpPr>
        <p:spPr>
          <a:xfrm>
            <a:off x="838199" y="1825625"/>
            <a:ext cx="5142875" cy="4351338"/>
          </a:xfrm>
        </p:spPr>
        <p:txBody>
          <a:bodyPr>
            <a:noAutofit/>
          </a:bodyPr>
          <a:lstStyle/>
          <a:p>
            <a:pPr marL="0" indent="0" algn="just">
              <a:buNone/>
            </a:pPr>
            <a:r>
              <a:rPr lang="pt-BR" sz="2400" dirty="0" smtClean="0"/>
              <a:t>Sistemas ópticos:</a:t>
            </a:r>
          </a:p>
          <a:p>
            <a:pPr algn="just"/>
            <a:r>
              <a:rPr lang="pt-BR" sz="2400" dirty="0" smtClean="0"/>
              <a:t> Precisão e </a:t>
            </a:r>
            <a:r>
              <a:rPr lang="pt-BR" sz="2400" dirty="0"/>
              <a:t>fluidez </a:t>
            </a:r>
            <a:endParaRPr lang="pt-BR" sz="2400" dirty="0" smtClean="0"/>
          </a:p>
          <a:p>
            <a:pPr algn="just"/>
            <a:r>
              <a:rPr lang="pt-BR" sz="2400" dirty="0" smtClean="0"/>
              <a:t>Ambiente controlado e custo elevado</a:t>
            </a:r>
          </a:p>
          <a:p>
            <a:pPr algn="just"/>
            <a:endParaRPr lang="pt-BR" sz="2400" dirty="0" smtClean="0"/>
          </a:p>
          <a:p>
            <a:pPr marL="0" indent="0">
              <a:buNone/>
            </a:pPr>
            <a:r>
              <a:rPr lang="pt-BR" sz="2400" dirty="0" smtClean="0"/>
              <a:t>Sensores inerciais:</a:t>
            </a:r>
          </a:p>
          <a:p>
            <a:r>
              <a:rPr lang="pt-BR" sz="2400" dirty="0" smtClean="0"/>
              <a:t>Precisão </a:t>
            </a:r>
            <a:r>
              <a:rPr lang="pt-BR" sz="2400" dirty="0"/>
              <a:t>semelhante aos sistemas ópticos, </a:t>
            </a:r>
            <a:r>
              <a:rPr lang="pt-BR" sz="2400" dirty="0" smtClean="0"/>
              <a:t>baixo custo e </a:t>
            </a:r>
            <a:r>
              <a:rPr lang="pt-BR" sz="2400" dirty="0"/>
              <a:t>maior liberdade de funcionamento. </a:t>
            </a:r>
            <a:br>
              <a:rPr lang="pt-BR" sz="2400" dirty="0"/>
            </a:br>
            <a:endParaRPr lang="pt-BR" sz="2400" b="1" dirty="0"/>
          </a:p>
        </p:txBody>
      </p:sp>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INTRODUÇÃO</a:t>
            </a:r>
            <a:endParaRPr lang="pt-BR" dirty="0">
              <a:solidFill>
                <a:schemeClr val="bg1"/>
              </a:solidFill>
            </a:endParaRPr>
          </a:p>
        </p:txBody>
      </p:sp>
      <p:pic>
        <p:nvPicPr>
          <p:cNvPr id="7" name="Picture 6" descr="Resultado de imagem para instituto santos dumont">
            <a:extLst>
              <a:ext uri="{FF2B5EF4-FFF2-40B4-BE49-F238E27FC236}">
                <a16:creationId xmlns="" xmlns:a16="http://schemas.microsoft.com/office/drawing/2014/main" id="{F1C08566-1BA9-4772-9579-A506338A4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862" y="518553"/>
            <a:ext cx="1118672" cy="1018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6" name="Picture 2" descr="CAPTURA ÓPTICA E A AMPLIAÇÃO DA APLICAÇÃO DOS SISTEMAS DE ANÁLISE DO... |  Download Scientific Diagra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963674"/>
            <a:ext cx="5748468" cy="421328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osicionamento dos sensores inerciais e interface do software Xsens... |  Download Scientific Diagram"/>
          <p:cNvPicPr>
            <a:picLocks noChangeAspect="1" noChangeArrowheads="1"/>
          </p:cNvPicPr>
          <p:nvPr/>
        </p:nvPicPr>
        <p:blipFill rotWithShape="1">
          <a:blip r:embed="rId5">
            <a:extLst>
              <a:ext uri="{28A0092B-C50C-407E-A947-70E740481C1C}">
                <a14:useLocalDpi xmlns:a14="http://schemas.microsoft.com/office/drawing/2010/main" val="0"/>
              </a:ext>
            </a:extLst>
          </a:blip>
          <a:srcRect l="42144"/>
          <a:stretch/>
        </p:blipFill>
        <p:spPr bwMode="auto">
          <a:xfrm>
            <a:off x="5981074" y="1844116"/>
            <a:ext cx="6068545" cy="44192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46502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26"/>
                                        </p:tgtEl>
                                        <p:attrNameLst>
                                          <p:attrName>style.visibility</p:attrName>
                                        </p:attrNameLst>
                                      </p:cBhvr>
                                      <p:to>
                                        <p:strVal val="visible"/>
                                      </p:to>
                                    </p:set>
                                    <p:animEffect transition="in" filter="fade">
                                      <p:cBhvr>
                                        <p:cTn id="18" dur="500"/>
                                        <p:tgtEl>
                                          <p:spTgt spid="102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animEffect transition="in" filter="fade">
                                      <p:cBhvr>
                                        <p:cTn id="31"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21215" y="518553"/>
            <a:ext cx="10800008" cy="10187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sp>
        <p:nvSpPr>
          <p:cNvPr id="3" name="Espaço Reservado para Conteúdo 2"/>
          <p:cNvSpPr>
            <a:spLocks noGrp="1"/>
          </p:cNvSpPr>
          <p:nvPr>
            <p:ph idx="1"/>
          </p:nvPr>
        </p:nvSpPr>
        <p:spPr>
          <a:xfrm>
            <a:off x="838200" y="1825625"/>
            <a:ext cx="6731833" cy="4351338"/>
          </a:xfrm>
        </p:spPr>
        <p:txBody>
          <a:bodyPr>
            <a:noAutofit/>
          </a:bodyPr>
          <a:lstStyle/>
          <a:p>
            <a:pPr marL="0" indent="0" algn="just">
              <a:lnSpc>
                <a:spcPct val="100000"/>
              </a:lnSpc>
              <a:buNone/>
            </a:pPr>
            <a:r>
              <a:rPr lang="pt-BR" sz="2400" dirty="0"/>
              <a:t>Os sensores inerciais são capazes de </a:t>
            </a:r>
            <a:r>
              <a:rPr lang="pt-BR" sz="2400" dirty="0" smtClean="0"/>
              <a:t>mensurar:</a:t>
            </a:r>
          </a:p>
          <a:p>
            <a:pPr algn="just">
              <a:lnSpc>
                <a:spcPct val="100000"/>
              </a:lnSpc>
            </a:pPr>
            <a:r>
              <a:rPr lang="pt-BR" sz="2400" dirty="0" smtClean="0"/>
              <a:t>Aceleração linear (acelerômetro);</a:t>
            </a:r>
          </a:p>
          <a:p>
            <a:pPr algn="just">
              <a:lnSpc>
                <a:spcPct val="100000"/>
              </a:lnSpc>
            </a:pPr>
            <a:r>
              <a:rPr lang="pt-BR" sz="2400" dirty="0"/>
              <a:t>V</a:t>
            </a:r>
            <a:r>
              <a:rPr lang="pt-BR" sz="2400" dirty="0" smtClean="0"/>
              <a:t>elocidade </a:t>
            </a:r>
            <a:r>
              <a:rPr lang="pt-BR" sz="2400" dirty="0"/>
              <a:t>angular </a:t>
            </a:r>
            <a:r>
              <a:rPr lang="pt-BR" sz="2400" dirty="0" smtClean="0"/>
              <a:t>(giroscópio);</a:t>
            </a:r>
          </a:p>
          <a:p>
            <a:pPr>
              <a:lnSpc>
                <a:spcPct val="100000"/>
              </a:lnSpc>
            </a:pPr>
            <a:r>
              <a:rPr lang="pt-BR" sz="2400" dirty="0" smtClean="0"/>
              <a:t>Orientação com </a:t>
            </a:r>
            <a:r>
              <a:rPr lang="pt-BR" sz="2400" dirty="0"/>
              <a:t>o campo </a:t>
            </a:r>
            <a:r>
              <a:rPr lang="pt-BR" sz="2400" dirty="0" smtClean="0"/>
              <a:t>magnético (</a:t>
            </a:r>
            <a:r>
              <a:rPr lang="pt-BR" sz="2400" dirty="0" err="1" smtClean="0"/>
              <a:t>magnetômetros</a:t>
            </a:r>
            <a:r>
              <a:rPr lang="pt-BR" sz="2400" dirty="0" smtClean="0"/>
              <a:t>).</a:t>
            </a:r>
          </a:p>
          <a:p>
            <a:pPr>
              <a:lnSpc>
                <a:spcPct val="100000"/>
              </a:lnSpc>
            </a:pPr>
            <a:endParaRPr lang="pt-BR" sz="2400" dirty="0" smtClean="0"/>
          </a:p>
          <a:p>
            <a:pPr>
              <a:lnSpc>
                <a:spcPct val="100000"/>
              </a:lnSpc>
            </a:pPr>
            <a:endParaRPr lang="pt-BR" sz="2400" dirty="0"/>
          </a:p>
          <a:p>
            <a:pPr marL="0" indent="0" algn="just">
              <a:lnSpc>
                <a:spcPct val="100000"/>
              </a:lnSpc>
              <a:buNone/>
            </a:pPr>
            <a:r>
              <a:rPr lang="pt-BR" sz="2400" dirty="0" smtClean="0"/>
              <a:t>A </a:t>
            </a:r>
            <a:r>
              <a:rPr lang="pt-BR" sz="2400" dirty="0"/>
              <a:t>partir da fusão </a:t>
            </a:r>
            <a:r>
              <a:rPr lang="pt-BR" sz="2400" dirty="0" smtClean="0"/>
              <a:t>de </a:t>
            </a:r>
            <a:r>
              <a:rPr lang="pt-BR" sz="2400" dirty="0"/>
              <a:t>dados, é possível </a:t>
            </a:r>
            <a:r>
              <a:rPr lang="pt-BR" sz="2400" dirty="0" smtClean="0"/>
              <a:t>estimar a </a:t>
            </a:r>
            <a:r>
              <a:rPr lang="pt-BR" sz="2400" dirty="0"/>
              <a:t>posição angular em que </a:t>
            </a:r>
            <a:r>
              <a:rPr lang="pt-BR" sz="2400" dirty="0" smtClean="0"/>
              <a:t>de uma articulação, determinar </a:t>
            </a:r>
            <a:r>
              <a:rPr lang="pt-BR" sz="2400" dirty="0"/>
              <a:t>o movimento </a:t>
            </a:r>
            <a:r>
              <a:rPr lang="pt-BR" sz="2400" dirty="0" smtClean="0"/>
              <a:t>realizado e identificar padrões </a:t>
            </a:r>
            <a:r>
              <a:rPr lang="pt-BR" sz="2400" dirty="0"/>
              <a:t>de </a:t>
            </a:r>
            <a:r>
              <a:rPr lang="pt-BR" sz="2400" dirty="0" smtClean="0"/>
              <a:t>movimento!</a:t>
            </a:r>
            <a:endParaRPr lang="pt-BR" sz="2400" b="1" dirty="0"/>
          </a:p>
        </p:txBody>
      </p:sp>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INTRODUÇÃO</a:t>
            </a:r>
            <a:endParaRPr lang="pt-BR" dirty="0">
              <a:solidFill>
                <a:schemeClr val="bg1"/>
              </a:solidFill>
            </a:endParaRPr>
          </a:p>
        </p:txBody>
      </p:sp>
      <p:pic>
        <p:nvPicPr>
          <p:cNvPr id="7" name="Picture 6" descr="Resultado de imagem para instituto santos dumont">
            <a:extLst>
              <a:ext uri="{FF2B5EF4-FFF2-40B4-BE49-F238E27FC236}">
                <a16:creationId xmlns="" xmlns:a16="http://schemas.microsoft.com/office/drawing/2014/main" id="{F1C08566-1BA9-4772-9579-A506338A4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3862" y="518553"/>
            <a:ext cx="1118672" cy="1018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050" name="Picture 2" descr="Vetor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4767" y="2105260"/>
            <a:ext cx="3797717" cy="4071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0358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animEffect transition="in" filter="fade">
                                      <p:cBhvr>
                                        <p:cTn id="21" dur="500"/>
                                        <p:tgtEl>
                                          <p:spTgt spid="205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6" end="6"/>
                                            </p:txEl>
                                          </p:spTgt>
                                        </p:tgtEl>
                                        <p:attrNameLst>
                                          <p:attrName>style.visibility</p:attrName>
                                        </p:attrNameLst>
                                      </p:cBhvr>
                                      <p:to>
                                        <p:strVal val="visible"/>
                                      </p:to>
                                    </p:set>
                                    <p:animEffect transition="in" filter="fade">
                                      <p:cBhvr>
                                        <p:cTn id="26"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21215" y="518553"/>
            <a:ext cx="10800008" cy="10187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sp>
        <p:nvSpPr>
          <p:cNvPr id="3" name="Espaço Reservado para Conteúdo 2"/>
          <p:cNvSpPr>
            <a:spLocks noGrp="1"/>
          </p:cNvSpPr>
          <p:nvPr>
            <p:ph idx="1"/>
          </p:nvPr>
        </p:nvSpPr>
        <p:spPr/>
        <p:txBody>
          <a:bodyPr>
            <a:noAutofit/>
          </a:bodyPr>
          <a:lstStyle/>
          <a:p>
            <a:pPr marL="0" indent="0">
              <a:buNone/>
            </a:pPr>
            <a:r>
              <a:rPr lang="pt-BR" sz="2400" dirty="0" smtClean="0"/>
              <a:t>Objetivo  Geral:</a:t>
            </a:r>
          </a:p>
          <a:p>
            <a:r>
              <a:rPr lang="pt-BR" sz="2400" dirty="0" smtClean="0"/>
              <a:t>Desenvolver </a:t>
            </a:r>
            <a:r>
              <a:rPr lang="pt-BR" sz="2400" dirty="0"/>
              <a:t>um sistema de acesso aberto para mensuração de ângulos articulares </a:t>
            </a:r>
            <a:r>
              <a:rPr lang="pt-BR" sz="2400" dirty="0" smtClean="0"/>
              <a:t>sem fio </a:t>
            </a:r>
            <a:r>
              <a:rPr lang="pt-BR" sz="2400" dirty="0"/>
              <a:t>utilizando sensores </a:t>
            </a:r>
            <a:r>
              <a:rPr lang="pt-BR" sz="2400" dirty="0" smtClean="0"/>
              <a:t>inerciais.</a:t>
            </a:r>
          </a:p>
          <a:p>
            <a:pPr marL="0" indent="0">
              <a:buNone/>
            </a:pPr>
            <a:r>
              <a:rPr lang="pt-BR" sz="2400" dirty="0"/>
              <a:t/>
            </a:r>
            <a:br>
              <a:rPr lang="pt-BR" sz="2400" dirty="0"/>
            </a:br>
            <a:r>
              <a:rPr lang="pt-BR" sz="2400" dirty="0" smtClean="0"/>
              <a:t>Objetivos </a:t>
            </a:r>
            <a:r>
              <a:rPr lang="pt-BR" sz="2400" dirty="0"/>
              <a:t>Específicos</a:t>
            </a:r>
            <a:br>
              <a:rPr lang="pt-BR" sz="2400" dirty="0"/>
            </a:br>
            <a:r>
              <a:rPr lang="pt-BR" sz="2400" dirty="0"/>
              <a:t>• Desenvolver um dispositivo de baixo custo e de acesso aberto capaz de mensurar </a:t>
            </a:r>
            <a:r>
              <a:rPr lang="pt-BR" sz="2400" dirty="0" smtClean="0"/>
              <a:t>ângulos articulares;</a:t>
            </a:r>
          </a:p>
          <a:p>
            <a:pPr marL="0" indent="0">
              <a:buNone/>
            </a:pPr>
            <a:r>
              <a:rPr lang="pt-BR" sz="2400" dirty="0"/>
              <a:t/>
            </a:r>
            <a:br>
              <a:rPr lang="pt-BR" sz="2400" dirty="0"/>
            </a:br>
            <a:r>
              <a:rPr lang="pt-BR" sz="2400" dirty="0"/>
              <a:t>• Desenvolver uma biblioteca em </a:t>
            </a:r>
            <a:r>
              <a:rPr lang="pt-BR" sz="2400" i="1" dirty="0" err="1"/>
              <a:t>python</a:t>
            </a:r>
            <a:r>
              <a:rPr lang="pt-BR" sz="2400" i="1" dirty="0"/>
              <a:t> </a:t>
            </a:r>
            <a:r>
              <a:rPr lang="pt-BR" sz="2400" dirty="0"/>
              <a:t>para processamento e análise de dados </a:t>
            </a:r>
            <a:r>
              <a:rPr lang="pt-BR" sz="2400" dirty="0" smtClean="0"/>
              <a:t>oriundos de </a:t>
            </a:r>
            <a:r>
              <a:rPr lang="pt-BR" sz="2400" dirty="0"/>
              <a:t>sensores inerciais</a:t>
            </a:r>
            <a:r>
              <a:rPr lang="pt-BR" sz="2400" dirty="0" smtClean="0"/>
              <a:t>;</a:t>
            </a:r>
          </a:p>
          <a:p>
            <a:pPr marL="0" indent="0">
              <a:buNone/>
            </a:pPr>
            <a:r>
              <a:rPr lang="pt-BR" sz="2400" dirty="0"/>
              <a:t/>
            </a:r>
            <a:br>
              <a:rPr lang="pt-BR" sz="2400" dirty="0"/>
            </a:br>
            <a:r>
              <a:rPr lang="pt-BR" sz="2400" dirty="0"/>
              <a:t>• Realizar a prova de conceito do sistema desenvolvido. </a:t>
            </a:r>
            <a:br>
              <a:rPr lang="pt-BR" sz="2400" dirty="0"/>
            </a:br>
            <a:endParaRPr lang="pt-BR" sz="2400" b="1" dirty="0"/>
          </a:p>
        </p:txBody>
      </p:sp>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OBJETIVOS</a:t>
            </a:r>
            <a:endParaRPr lang="pt-BR" dirty="0">
              <a:solidFill>
                <a:schemeClr val="bg1"/>
              </a:solidFill>
            </a:endParaRPr>
          </a:p>
        </p:txBody>
      </p:sp>
      <p:pic>
        <p:nvPicPr>
          <p:cNvPr id="7" name="Picture 6" descr="Resultado de imagem para instituto santos dumont">
            <a:extLst>
              <a:ext uri="{FF2B5EF4-FFF2-40B4-BE49-F238E27FC236}">
                <a16:creationId xmlns="" xmlns:a16="http://schemas.microsoft.com/office/drawing/2014/main" id="{F1C08566-1BA9-4772-9579-A506338A4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862" y="518553"/>
            <a:ext cx="1118672" cy="1018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459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21215" y="518553"/>
            <a:ext cx="10800008" cy="10187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sp>
        <p:nvSpPr>
          <p:cNvPr id="3" name="Espaço Reservado para Conteúdo 2"/>
          <p:cNvSpPr>
            <a:spLocks noGrp="1"/>
          </p:cNvSpPr>
          <p:nvPr>
            <p:ph idx="1"/>
          </p:nvPr>
        </p:nvSpPr>
        <p:spPr/>
        <p:txBody>
          <a:bodyPr>
            <a:noAutofit/>
          </a:bodyPr>
          <a:lstStyle/>
          <a:p>
            <a:pPr marL="0" indent="0" algn="just">
              <a:buNone/>
            </a:pPr>
            <a:r>
              <a:rPr lang="pt-BR" sz="2400" dirty="0"/>
              <a:t>O sistema foi dividido em dois </a:t>
            </a:r>
            <a:r>
              <a:rPr lang="pt-BR" sz="2400" dirty="0" smtClean="0"/>
              <a:t>módulos:</a:t>
            </a:r>
          </a:p>
          <a:p>
            <a:pPr marL="0" indent="0" algn="just">
              <a:buNone/>
            </a:pPr>
            <a:endParaRPr lang="pt-BR" sz="2400" dirty="0" smtClean="0"/>
          </a:p>
          <a:p>
            <a:r>
              <a:rPr lang="pt-BR" sz="2400" i="1" dirty="0" smtClean="0"/>
              <a:t>Joint </a:t>
            </a:r>
            <a:r>
              <a:rPr lang="pt-BR" sz="2400" i="1" dirty="0" err="1"/>
              <a:t>Angle</a:t>
            </a:r>
            <a:r>
              <a:rPr lang="pt-BR" sz="2400" i="1" dirty="0"/>
              <a:t> </a:t>
            </a:r>
            <a:r>
              <a:rPr lang="pt-BR" sz="2400" i="1" dirty="0" err="1"/>
              <a:t>Measurement</a:t>
            </a:r>
            <a:r>
              <a:rPr lang="pt-BR" sz="2400" i="1" dirty="0"/>
              <a:t> </a:t>
            </a:r>
            <a:r>
              <a:rPr lang="pt-BR" sz="2400" i="1" dirty="0" err="1" smtClean="0"/>
              <a:t>and</a:t>
            </a:r>
            <a:r>
              <a:rPr lang="pt-BR" sz="2400" i="1" dirty="0" smtClean="0"/>
              <a:t> </a:t>
            </a:r>
            <a:r>
              <a:rPr lang="pt-BR" sz="2400" i="1" dirty="0" err="1" smtClean="0"/>
              <a:t>Acquisition</a:t>
            </a:r>
            <a:r>
              <a:rPr lang="pt-BR" sz="2400" i="1" dirty="0" smtClean="0"/>
              <a:t> </a:t>
            </a:r>
            <a:r>
              <a:rPr lang="pt-BR" sz="2400" i="1" dirty="0" err="1"/>
              <a:t>device</a:t>
            </a:r>
            <a:r>
              <a:rPr lang="pt-BR" sz="2400" i="1" dirty="0"/>
              <a:t> </a:t>
            </a:r>
            <a:r>
              <a:rPr lang="pt-BR" sz="2400" i="1" dirty="0" smtClean="0"/>
              <a:t>(</a:t>
            </a:r>
            <a:r>
              <a:rPr lang="pt-BR" sz="2400" dirty="0" smtClean="0"/>
              <a:t>JAMA);</a:t>
            </a:r>
          </a:p>
          <a:p>
            <a:endParaRPr lang="pt-BR" sz="2400" dirty="0" smtClean="0"/>
          </a:p>
          <a:p>
            <a:r>
              <a:rPr lang="pt-BR" sz="2400" i="1" dirty="0" smtClean="0"/>
              <a:t>Python </a:t>
            </a:r>
            <a:r>
              <a:rPr lang="pt-BR" sz="2400" i="1" dirty="0"/>
              <a:t>for Joint </a:t>
            </a:r>
            <a:r>
              <a:rPr lang="pt-BR" sz="2400" i="1" dirty="0" err="1"/>
              <a:t>Angle</a:t>
            </a:r>
            <a:r>
              <a:rPr lang="pt-BR" sz="2400" i="1" dirty="0"/>
              <a:t> </a:t>
            </a:r>
            <a:r>
              <a:rPr lang="pt-BR" sz="2400" i="1" dirty="0" err="1"/>
              <a:t>Measurement</a:t>
            </a:r>
            <a:r>
              <a:rPr lang="pt-BR" sz="2400" i="1" dirty="0"/>
              <a:t> </a:t>
            </a:r>
            <a:r>
              <a:rPr lang="pt-BR" sz="2400" i="1" dirty="0" err="1"/>
              <a:t>and</a:t>
            </a:r>
            <a:r>
              <a:rPr lang="pt-BR" sz="2400" i="1" dirty="0"/>
              <a:t> </a:t>
            </a:r>
            <a:r>
              <a:rPr lang="pt-BR" sz="2400" i="1" dirty="0" err="1"/>
              <a:t>Acquisition</a:t>
            </a:r>
            <a:r>
              <a:rPr lang="pt-BR" sz="2400" i="1" dirty="0"/>
              <a:t> </a:t>
            </a:r>
            <a:r>
              <a:rPr lang="pt-BR" sz="2400" i="1" dirty="0" smtClean="0"/>
              <a:t>(</a:t>
            </a:r>
            <a:r>
              <a:rPr lang="pt-BR" sz="2400" dirty="0" smtClean="0"/>
              <a:t>PYJAMA).</a:t>
            </a:r>
            <a:endParaRPr lang="pt-BR" sz="2400" b="1" dirty="0"/>
          </a:p>
        </p:txBody>
      </p:sp>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MATERIAIS E MÉTODOS</a:t>
            </a:r>
            <a:endParaRPr lang="pt-BR" dirty="0">
              <a:solidFill>
                <a:schemeClr val="bg1"/>
              </a:solidFill>
            </a:endParaRPr>
          </a:p>
        </p:txBody>
      </p:sp>
      <p:pic>
        <p:nvPicPr>
          <p:cNvPr id="7" name="Picture 6" descr="Resultado de imagem para instituto santos dumont">
            <a:extLst>
              <a:ext uri="{FF2B5EF4-FFF2-40B4-BE49-F238E27FC236}">
                <a16:creationId xmlns="" xmlns:a16="http://schemas.microsoft.com/office/drawing/2014/main" id="{F1C08566-1BA9-4772-9579-A506338A4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3862" y="518553"/>
            <a:ext cx="1118672" cy="1018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543443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21215" y="518553"/>
            <a:ext cx="10800008" cy="10187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MATERIAIS E MÉTODOS</a:t>
            </a:r>
            <a:endParaRPr lang="pt-BR" dirty="0">
              <a:solidFill>
                <a:schemeClr val="bg1"/>
              </a:solidFill>
            </a:endParaRPr>
          </a:p>
        </p:txBody>
      </p:sp>
      <p:pic>
        <p:nvPicPr>
          <p:cNvPr id="7" name="Picture 6" descr="Resultado de imagem para instituto santos dumont">
            <a:extLst>
              <a:ext uri="{FF2B5EF4-FFF2-40B4-BE49-F238E27FC236}">
                <a16:creationId xmlns="" xmlns:a16="http://schemas.microsoft.com/office/drawing/2014/main" id="{F1C08566-1BA9-4772-9579-A506338A4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83862" y="518553"/>
            <a:ext cx="1118672" cy="1018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9" name="Imagem 8"/>
          <p:cNvPicPr>
            <a:picLocks noChangeAspect="1"/>
          </p:cNvPicPr>
          <p:nvPr/>
        </p:nvPicPr>
        <p:blipFill rotWithShape="1">
          <a:blip r:embed="rId3"/>
          <a:srcRect l="44393" t="34100" r="21850" b="27804"/>
          <a:stretch/>
        </p:blipFill>
        <p:spPr>
          <a:xfrm>
            <a:off x="2357490" y="1758876"/>
            <a:ext cx="7592416" cy="4817335"/>
          </a:xfrm>
          <a:prstGeom prst="rect">
            <a:avLst/>
          </a:prstGeom>
        </p:spPr>
      </p:pic>
      <p:pic>
        <p:nvPicPr>
          <p:cNvPr id="4" name="Imagem 3"/>
          <p:cNvPicPr>
            <a:picLocks noChangeAspect="1"/>
          </p:cNvPicPr>
          <p:nvPr/>
        </p:nvPicPr>
        <p:blipFill rotWithShape="1">
          <a:blip r:embed="rId4"/>
          <a:srcRect l="35789" t="34682" r="11675" b="25154"/>
          <a:stretch/>
        </p:blipFill>
        <p:spPr>
          <a:xfrm>
            <a:off x="387458" y="1690687"/>
            <a:ext cx="11596688" cy="4984541"/>
          </a:xfrm>
          <a:prstGeom prst="rect">
            <a:avLst/>
          </a:prstGeom>
        </p:spPr>
      </p:pic>
    </p:spTree>
    <p:extLst>
      <p:ext uri="{BB962C8B-B14F-4D97-AF65-F5344CB8AC3E}">
        <p14:creationId xmlns:p14="http://schemas.microsoft.com/office/powerpoint/2010/main" val="223840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MATERIAIS E MÉTODOS</a:t>
            </a:r>
            <a:endParaRPr lang="pt-BR" dirty="0">
              <a:solidFill>
                <a:schemeClr val="bg1"/>
              </a:solidFill>
            </a:endParaRPr>
          </a:p>
        </p:txBody>
      </p:sp>
      <p:pic>
        <p:nvPicPr>
          <p:cNvPr id="8" name="Imagem 7"/>
          <p:cNvPicPr>
            <a:picLocks noChangeAspect="1"/>
          </p:cNvPicPr>
          <p:nvPr/>
        </p:nvPicPr>
        <p:blipFill rotWithShape="1">
          <a:blip r:embed="rId2"/>
          <a:srcRect l="41513" t="29354" r="19546" b="11747"/>
          <a:stretch/>
        </p:blipFill>
        <p:spPr>
          <a:xfrm>
            <a:off x="2077339" y="0"/>
            <a:ext cx="8037321" cy="6834753"/>
          </a:xfrm>
          <a:prstGeom prst="rect">
            <a:avLst/>
          </a:prstGeom>
        </p:spPr>
      </p:pic>
    </p:spTree>
    <p:extLst>
      <p:ext uri="{BB962C8B-B14F-4D97-AF65-F5344CB8AC3E}">
        <p14:creationId xmlns:p14="http://schemas.microsoft.com/office/powerpoint/2010/main" val="389263359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4"/>
          <p:cNvSpPr/>
          <p:nvPr/>
        </p:nvSpPr>
        <p:spPr>
          <a:xfrm>
            <a:off x="721215" y="518553"/>
            <a:ext cx="10800008" cy="1018706"/>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pt-BR"/>
          </a:p>
        </p:txBody>
      </p:sp>
      <p:sp>
        <p:nvSpPr>
          <p:cNvPr id="6" name="Título 1"/>
          <p:cNvSpPr>
            <a:spLocks noGrp="1"/>
          </p:cNvSpPr>
          <p:nvPr>
            <p:ph type="title"/>
          </p:nvPr>
        </p:nvSpPr>
        <p:spPr>
          <a:xfrm>
            <a:off x="838200" y="365125"/>
            <a:ext cx="10515600" cy="1325563"/>
          </a:xfrm>
        </p:spPr>
        <p:txBody>
          <a:bodyPr/>
          <a:lstStyle/>
          <a:p>
            <a:pPr algn="ctr"/>
            <a:r>
              <a:rPr lang="pt-BR" dirty="0" smtClean="0">
                <a:solidFill>
                  <a:schemeClr val="bg1"/>
                </a:solidFill>
              </a:rPr>
              <a:t>MATERIAIS E MÉTODOS</a:t>
            </a:r>
            <a:endParaRPr lang="pt-BR" dirty="0">
              <a:solidFill>
                <a:schemeClr val="bg1"/>
              </a:solidFill>
            </a:endParaRPr>
          </a:p>
        </p:txBody>
      </p:sp>
      <p:pic>
        <p:nvPicPr>
          <p:cNvPr id="7" name="Picture 6" descr="Resultado de imagem para instituto santos dumont">
            <a:extLst>
              <a:ext uri="{FF2B5EF4-FFF2-40B4-BE49-F238E27FC236}">
                <a16:creationId xmlns="" xmlns:a16="http://schemas.microsoft.com/office/drawing/2014/main" id="{F1C08566-1BA9-4772-9579-A506338A4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83862" y="518553"/>
            <a:ext cx="1118672" cy="101870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2" name="Imagem 1"/>
          <p:cNvPicPr>
            <a:picLocks noChangeAspect="1"/>
          </p:cNvPicPr>
          <p:nvPr/>
        </p:nvPicPr>
        <p:blipFill rotWithShape="1">
          <a:blip r:embed="rId4"/>
          <a:srcRect l="41743" t="33248" r="20583" b="24334"/>
          <a:stretch/>
        </p:blipFill>
        <p:spPr>
          <a:xfrm>
            <a:off x="2584577" y="1910491"/>
            <a:ext cx="7073284" cy="4382691"/>
          </a:xfrm>
          <a:prstGeom prst="rect">
            <a:avLst/>
          </a:prstGeom>
        </p:spPr>
      </p:pic>
      <p:pic>
        <p:nvPicPr>
          <p:cNvPr id="3" name="Imagem 2"/>
          <p:cNvPicPr>
            <a:picLocks noChangeAspect="1"/>
          </p:cNvPicPr>
          <p:nvPr/>
        </p:nvPicPr>
        <p:blipFill rotWithShape="1">
          <a:blip r:embed="rId5"/>
          <a:srcRect l="41628" t="27100" r="21390" b="13883"/>
          <a:stretch/>
        </p:blipFill>
        <p:spPr>
          <a:xfrm>
            <a:off x="2351207" y="1787274"/>
            <a:ext cx="7193205" cy="4593737"/>
          </a:xfrm>
          <a:prstGeom prst="rect">
            <a:avLst/>
          </a:prstGeom>
        </p:spPr>
      </p:pic>
      <p:pic>
        <p:nvPicPr>
          <p:cNvPr id="8" name="Imagem 7"/>
          <p:cNvPicPr>
            <a:picLocks noChangeAspect="1"/>
          </p:cNvPicPr>
          <p:nvPr/>
        </p:nvPicPr>
        <p:blipFill rotWithShape="1">
          <a:blip r:embed="rId6"/>
          <a:srcRect l="41628" t="29149" r="19546" b="23514"/>
          <a:stretch/>
        </p:blipFill>
        <p:spPr>
          <a:xfrm>
            <a:off x="2351207" y="1594697"/>
            <a:ext cx="7315200" cy="5014278"/>
          </a:xfrm>
          <a:prstGeom prst="rect">
            <a:avLst/>
          </a:prstGeom>
        </p:spPr>
      </p:pic>
      <p:sp>
        <p:nvSpPr>
          <p:cNvPr id="10" name="CaixaDeTexto 9"/>
          <p:cNvSpPr txBox="1"/>
          <p:nvPr/>
        </p:nvSpPr>
        <p:spPr>
          <a:xfrm>
            <a:off x="513860" y="2233534"/>
            <a:ext cx="1948722" cy="369332"/>
          </a:xfrm>
          <a:prstGeom prst="rect">
            <a:avLst/>
          </a:prstGeom>
          <a:noFill/>
        </p:spPr>
        <p:txBody>
          <a:bodyPr wrap="square" rtlCol="0">
            <a:spAutoFit/>
          </a:bodyPr>
          <a:lstStyle/>
          <a:p>
            <a:r>
              <a:rPr lang="pt-BR" dirty="0" smtClean="0"/>
              <a:t>Fusão de dados</a:t>
            </a:r>
            <a:endParaRPr lang="pt-BR" dirty="0"/>
          </a:p>
        </p:txBody>
      </p:sp>
    </p:spTree>
    <p:extLst>
      <p:ext uri="{BB962C8B-B14F-4D97-AF65-F5344CB8AC3E}">
        <p14:creationId xmlns:p14="http://schemas.microsoft.com/office/powerpoint/2010/main" val="3072739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TM03090434[[fn=Tipo de Madeira]]</Template>
  <TotalTime>7148</TotalTime>
  <Words>659</Words>
  <Application>Microsoft Office PowerPoint</Application>
  <PresentationFormat>Widescreen</PresentationFormat>
  <Paragraphs>71</Paragraphs>
  <Slides>15</Slides>
  <Notes>9</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15</vt:i4>
      </vt:variant>
    </vt:vector>
  </HeadingPairs>
  <TitlesOfParts>
    <vt:vector size="20" baseType="lpstr">
      <vt:lpstr>Arial</vt:lpstr>
      <vt:lpstr>Calibri</vt:lpstr>
      <vt:lpstr>Calibri Light</vt:lpstr>
      <vt:lpstr>Nunito</vt:lpstr>
      <vt:lpstr>Tema do Office</vt:lpstr>
      <vt:lpstr>Bruno Henrique E Silva Bezerra  </vt:lpstr>
      <vt:lpstr>Apresentação do PowerPoint</vt:lpstr>
      <vt:lpstr>INTRODUÇÃO</vt:lpstr>
      <vt:lpstr>INTRODUÇÃO</vt:lpstr>
      <vt:lpstr>OBJETIVOS</vt:lpstr>
      <vt:lpstr>MATERIAIS E MÉTODOS</vt:lpstr>
      <vt:lpstr>MATERIAIS E MÉTODOS</vt:lpstr>
      <vt:lpstr>MATERIAIS E MÉTODOS</vt:lpstr>
      <vt:lpstr>MATERIAIS E MÉTODOS</vt:lpstr>
      <vt:lpstr>MATERIAIS E MÉTODOS</vt:lpstr>
      <vt:lpstr>RESULTADOS E DISCUSSÃO</vt:lpstr>
      <vt:lpstr>RESULTADOS E DISCUSSÃO</vt:lpstr>
      <vt:lpstr>RESULTADOS E DISCUSSÃO</vt:lpstr>
      <vt:lpstr>CONCLUSÃO</vt:lpstr>
      <vt:lpstr>Apresentação do PowerPoint</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METODOLOGIA</dc:title>
  <dc:creator>BRUNO HENRIQUE</dc:creator>
  <cp:lastModifiedBy>Bruno</cp:lastModifiedBy>
  <cp:revision>230</cp:revision>
  <dcterms:created xsi:type="dcterms:W3CDTF">2017-11-12T01:58:06Z</dcterms:created>
  <dcterms:modified xsi:type="dcterms:W3CDTF">2021-09-29T21:50:57Z</dcterms:modified>
</cp:coreProperties>
</file>